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sldIdLst>
    <p:sldId id="518" r:id="rId3"/>
    <p:sldId id="519" r:id="rId4"/>
    <p:sldId id="520" r:id="rId5"/>
    <p:sldId id="521" r:id="rId6"/>
    <p:sldId id="538" r:id="rId7"/>
    <p:sldId id="539" r:id="rId8"/>
    <p:sldId id="540" r:id="rId9"/>
    <p:sldId id="541" r:id="rId10"/>
    <p:sldId id="581" r:id="rId11"/>
    <p:sldId id="582" r:id="rId12"/>
    <p:sldId id="583" r:id="rId13"/>
    <p:sldId id="584" r:id="rId14"/>
    <p:sldId id="585" r:id="rId15"/>
    <p:sldId id="561" r:id="rId16"/>
    <p:sldId id="562" r:id="rId17"/>
    <p:sldId id="563" r:id="rId18"/>
    <p:sldId id="564" r:id="rId19"/>
    <p:sldId id="565" r:id="rId20"/>
    <p:sldId id="566" r:id="rId21"/>
    <p:sldId id="567" r:id="rId22"/>
    <p:sldId id="568" r:id="rId23"/>
    <p:sldId id="569" r:id="rId24"/>
    <p:sldId id="570" r:id="rId25"/>
    <p:sldId id="571" r:id="rId26"/>
    <p:sldId id="572" r:id="rId27"/>
    <p:sldId id="573" r:id="rId28"/>
    <p:sldId id="574" r:id="rId29"/>
    <p:sldId id="575" r:id="rId30"/>
    <p:sldId id="576" r:id="rId31"/>
    <p:sldId id="577" r:id="rId32"/>
    <p:sldId id="578" r:id="rId33"/>
    <p:sldId id="470" r:id="rId34"/>
    <p:sldId id="522" r:id="rId35"/>
    <p:sldId id="523" r:id="rId36"/>
    <p:sldId id="524" r:id="rId37"/>
    <p:sldId id="396" r:id="rId38"/>
    <p:sldId id="473" r:id="rId39"/>
    <p:sldId id="474" r:id="rId40"/>
    <p:sldId id="475" r:id="rId41"/>
    <p:sldId id="525" r:id="rId42"/>
    <p:sldId id="526" r:id="rId43"/>
    <p:sldId id="476" r:id="rId44"/>
    <p:sldId id="531" r:id="rId45"/>
    <p:sldId id="532" r:id="rId46"/>
    <p:sldId id="533" r:id="rId47"/>
    <p:sldId id="478" r:id="rId48"/>
    <p:sldId id="534" r:id="rId49"/>
    <p:sldId id="535" r:id="rId50"/>
    <p:sldId id="536" r:id="rId51"/>
    <p:sldId id="537" r:id="rId52"/>
    <p:sldId id="542" r:id="rId53"/>
    <p:sldId id="480" r:id="rId54"/>
    <p:sldId id="482" r:id="rId55"/>
    <p:sldId id="483" r:id="rId56"/>
    <p:sldId id="484" r:id="rId57"/>
    <p:sldId id="485" r:id="rId58"/>
    <p:sldId id="486" r:id="rId59"/>
    <p:sldId id="487" r:id="rId60"/>
    <p:sldId id="488" r:id="rId61"/>
    <p:sldId id="489" r:id="rId62"/>
    <p:sldId id="490" r:id="rId63"/>
    <p:sldId id="491" r:id="rId64"/>
    <p:sldId id="492" r:id="rId65"/>
    <p:sldId id="493" r:id="rId66"/>
    <p:sldId id="494" r:id="rId67"/>
    <p:sldId id="495" r:id="rId68"/>
    <p:sldId id="496" r:id="rId69"/>
    <p:sldId id="497" r:id="rId70"/>
    <p:sldId id="498" r:id="rId71"/>
    <p:sldId id="499" r:id="rId72"/>
    <p:sldId id="500" r:id="rId73"/>
    <p:sldId id="501" r:id="rId74"/>
    <p:sldId id="502" r:id="rId75"/>
    <p:sldId id="579" r:id="rId76"/>
    <p:sldId id="586" r:id="rId77"/>
    <p:sldId id="580" r:id="rId78"/>
    <p:sldId id="506" r:id="rId79"/>
    <p:sldId id="507" r:id="rId80"/>
    <p:sldId id="508" r:id="rId81"/>
    <p:sldId id="511" r:id="rId82"/>
    <p:sldId id="512" r:id="rId83"/>
    <p:sldId id="515" r:id="rId84"/>
    <p:sldId id="516" r:id="rId85"/>
    <p:sldId id="517" r:id="rId86"/>
    <p:sldId id="513" r:id="rId87"/>
    <p:sldId id="514" r:id="rId88"/>
    <p:sldId id="509" r:id="rId89"/>
    <p:sldId id="559" r:id="rId9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Arial" charset="0"/>
      </a:defRPr>
    </a:lvl1pPr>
    <a:lvl2pPr marL="457200" algn="l" rtl="0" fontAlgn="base">
      <a:spcBef>
        <a:spcPct val="0"/>
      </a:spcBef>
      <a:spcAft>
        <a:spcPct val="0"/>
      </a:spcAft>
      <a:defRPr kern="1200">
        <a:solidFill>
          <a:schemeClr val="tx1"/>
        </a:solidFill>
        <a:latin typeface="Times New Roman" pitchFamily="18" charset="0"/>
        <a:ea typeface="+mn-ea"/>
        <a:cs typeface="Arial" charset="0"/>
      </a:defRPr>
    </a:lvl2pPr>
    <a:lvl3pPr marL="914400" algn="l" rtl="0" fontAlgn="base">
      <a:spcBef>
        <a:spcPct val="0"/>
      </a:spcBef>
      <a:spcAft>
        <a:spcPct val="0"/>
      </a:spcAft>
      <a:defRPr kern="1200">
        <a:solidFill>
          <a:schemeClr val="tx1"/>
        </a:solidFill>
        <a:latin typeface="Times New Roman" pitchFamily="18" charset="0"/>
        <a:ea typeface="+mn-ea"/>
        <a:cs typeface="Arial" charset="0"/>
      </a:defRPr>
    </a:lvl3pPr>
    <a:lvl4pPr marL="1371600" algn="l" rtl="0" fontAlgn="base">
      <a:spcBef>
        <a:spcPct val="0"/>
      </a:spcBef>
      <a:spcAft>
        <a:spcPct val="0"/>
      </a:spcAft>
      <a:defRPr kern="1200">
        <a:solidFill>
          <a:schemeClr val="tx1"/>
        </a:solidFill>
        <a:latin typeface="Times New Roman" pitchFamily="18" charset="0"/>
        <a:ea typeface="+mn-ea"/>
        <a:cs typeface="Arial" charset="0"/>
      </a:defRPr>
    </a:lvl4pPr>
    <a:lvl5pPr marL="1828800" algn="l" rtl="0" fontAlgn="base">
      <a:spcBef>
        <a:spcPct val="0"/>
      </a:spcBef>
      <a:spcAft>
        <a:spcPct val="0"/>
      </a:spcAft>
      <a:defRPr kern="1200">
        <a:solidFill>
          <a:schemeClr val="tx1"/>
        </a:solidFill>
        <a:latin typeface="Times New Roman" pitchFamily="18" charset="0"/>
        <a:ea typeface="+mn-ea"/>
        <a:cs typeface="Arial" charset="0"/>
      </a:defRPr>
    </a:lvl5pPr>
    <a:lvl6pPr marL="2286000" algn="l" defTabSz="914400" rtl="0" eaLnBrk="1" latinLnBrk="0" hangingPunct="1">
      <a:defRPr kern="1200">
        <a:solidFill>
          <a:schemeClr val="tx1"/>
        </a:solidFill>
        <a:latin typeface="Times New Roman" pitchFamily="18" charset="0"/>
        <a:ea typeface="+mn-ea"/>
        <a:cs typeface="Arial" charset="0"/>
      </a:defRPr>
    </a:lvl6pPr>
    <a:lvl7pPr marL="2743200" algn="l" defTabSz="914400" rtl="0" eaLnBrk="1" latinLnBrk="0" hangingPunct="1">
      <a:defRPr kern="1200">
        <a:solidFill>
          <a:schemeClr val="tx1"/>
        </a:solidFill>
        <a:latin typeface="Times New Roman" pitchFamily="18" charset="0"/>
        <a:ea typeface="+mn-ea"/>
        <a:cs typeface="Arial" charset="0"/>
      </a:defRPr>
    </a:lvl7pPr>
    <a:lvl8pPr marL="3200400" algn="l" defTabSz="914400" rtl="0" eaLnBrk="1" latinLnBrk="0" hangingPunct="1">
      <a:defRPr kern="1200">
        <a:solidFill>
          <a:schemeClr val="tx1"/>
        </a:solidFill>
        <a:latin typeface="Times New Roman" pitchFamily="18" charset="0"/>
        <a:ea typeface="+mn-ea"/>
        <a:cs typeface="Arial" charset="0"/>
      </a:defRPr>
    </a:lvl8pPr>
    <a:lvl9pPr marL="3657600" algn="l" defTabSz="914400" rtl="0" eaLnBrk="1" latinLnBrk="0" hangingPunct="1">
      <a:defRPr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7A2C"/>
    <a:srgbClr val="DA60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6973" autoAdjust="0"/>
    <p:restoredTop sz="94660"/>
  </p:normalViewPr>
  <p:slideViewPr>
    <p:cSldViewPr>
      <p:cViewPr>
        <p:scale>
          <a:sx n="90" d="100"/>
          <a:sy n="90" d="100"/>
        </p:scale>
        <p:origin x="216" y="9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29A623-083D-461B-A14E-07FF799F7D0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E705EB-EEE6-47BB-80F0-CB5030A2EBE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0E7CC13-5349-460C-8FB3-A9FABADCE26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429A623-083D-461B-A14E-07FF799F7D00}"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559196-C157-4C01-B7C3-DFA7509DE3C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3BF141-9C2E-4C61-8C90-4D89EAFD2BA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32E9D4-88EE-4141-B541-CED2467B06E2}"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7A7686-7819-4983-AF6C-03F2DB491245}"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FC450C8-B991-4964-A669-2A3B39DCC992}"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4BA88F0-8381-415A-90E4-12B261BB1BC5}"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F5B63B3-D7B3-4497-8A42-BDB7E6EB327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B559196-C157-4C01-B7C3-DFA7509DE3CB}"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1F378CE-4D02-4502-B371-50D8A7BF2331}"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0E705EB-EEE6-47BB-80F0-CB5030A2EBEC}"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E7CC13-5349-460C-8FB3-A9FABADCE2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F3BF141-9C2E-4C61-8C90-4D89EAFD2BA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732E9D4-88EE-4141-B541-CED2467B06E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57A7686-7819-4983-AF6C-03F2DB49124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FC450C8-B991-4964-A669-2A3B39DCC99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4BA88F0-8381-415A-90E4-12B261BB1BC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F5B63B3-D7B3-4497-8A42-BDB7E6EB327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1F378CE-4D02-4502-B371-50D8A7BF233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FC23BBDF-A3EE-42DD-9856-4682AAF529D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C23BBDF-A3EE-42DD-9856-4682AAF529D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a:solidFill>
                  <a:schemeClr val="tx1"/>
                </a:solidFill>
                <a:latin typeface="Times New Roman" pitchFamily="18" charset="0"/>
                <a:cs typeface="Times New Roman" pitchFamily="18" charset="0"/>
              </a:rPr>
              <a:t/>
            </a:r>
            <a:br>
              <a:rPr lang="en-US" sz="40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Nave’s Topical Bible cont.</a:t>
            </a:r>
            <a:endParaRPr lang="en-US" dirty="0"/>
          </a:p>
        </p:txBody>
      </p:sp>
      <p:sp>
        <p:nvSpPr>
          <p:cNvPr id="3" name="Content Placeholder 2"/>
          <p:cNvSpPr>
            <a:spLocks noGrp="1"/>
          </p:cNvSpPr>
          <p:nvPr>
            <p:ph idx="1"/>
          </p:nvPr>
        </p:nvSpPr>
        <p:spPr/>
        <p:txBody>
          <a:bodyPr/>
          <a:lstStyle/>
          <a:p>
            <a:pPr>
              <a:lnSpc>
                <a:spcPct val="75000"/>
              </a:lnSpc>
            </a:pPr>
            <a:r>
              <a:rPr lang="en-US" sz="3000" b="1" dirty="0" smtClean="0">
                <a:latin typeface="Times New Roman" pitchFamily="18" charset="0"/>
                <a:cs typeface="Times New Roman" pitchFamily="18" charset="0"/>
              </a:rPr>
              <a:t>Song of David:</a:t>
            </a:r>
          </a:p>
          <a:p>
            <a:pPr lvl="2">
              <a:lnSpc>
                <a:spcPct val="75000"/>
              </a:lnSpc>
            </a:pPr>
            <a:r>
              <a:rPr lang="en-US" sz="3000" b="1" dirty="0" smtClean="0">
                <a:latin typeface="Times New Roman" pitchFamily="18" charset="0"/>
                <a:cs typeface="Times New Roman" pitchFamily="18" charset="0"/>
              </a:rPr>
              <a:t>Celebrating his deliverance from the hand of Saul</a:t>
            </a:r>
          </a:p>
          <a:p>
            <a:pPr lvl="3">
              <a:lnSpc>
                <a:spcPct val="75000"/>
              </a:lnSpc>
            </a:pPr>
            <a:r>
              <a:rPr lang="en-US" sz="3000" dirty="0" smtClean="0">
                <a:latin typeface="Times New Roman" pitchFamily="18" charset="0"/>
                <a:cs typeface="Times New Roman" pitchFamily="18" charset="0"/>
              </a:rPr>
              <a:t>2 Sam 22</a:t>
            </a:r>
          </a:p>
          <a:p>
            <a:pPr lvl="2">
              <a:lnSpc>
                <a:spcPct val="75000"/>
              </a:lnSpc>
            </a:pPr>
            <a:r>
              <a:rPr lang="en-US" sz="3000" b="1" dirty="0" smtClean="0">
                <a:latin typeface="Times New Roman" pitchFamily="18" charset="0"/>
                <a:cs typeface="Times New Roman" pitchFamily="18" charset="0"/>
              </a:rPr>
              <a:t>On bringing the ark to Zion</a:t>
            </a:r>
          </a:p>
          <a:p>
            <a:pPr lvl="3">
              <a:lnSpc>
                <a:spcPct val="75000"/>
              </a:lnSpc>
            </a:pPr>
            <a:r>
              <a:rPr lang="en-US" sz="3000" dirty="0" smtClean="0">
                <a:latin typeface="Times New Roman" pitchFamily="18" charset="0"/>
                <a:cs typeface="Times New Roman" pitchFamily="18" charset="0"/>
              </a:rPr>
              <a:t>1 </a:t>
            </a:r>
            <a:r>
              <a:rPr lang="en-US" sz="3000" dirty="0" err="1" smtClean="0">
                <a:latin typeface="Times New Roman" pitchFamily="18" charset="0"/>
                <a:cs typeface="Times New Roman" pitchFamily="18" charset="0"/>
              </a:rPr>
              <a:t>Chr</a:t>
            </a:r>
            <a:r>
              <a:rPr lang="en-US" sz="3000" dirty="0" smtClean="0">
                <a:latin typeface="Times New Roman" pitchFamily="18" charset="0"/>
                <a:cs typeface="Times New Roman" pitchFamily="18" charset="0"/>
              </a:rPr>
              <a:t> 16:8-36</a:t>
            </a:r>
          </a:p>
          <a:p>
            <a:pPr lvl="2">
              <a:lnSpc>
                <a:spcPct val="75000"/>
              </a:lnSpc>
            </a:pPr>
            <a:r>
              <a:rPr lang="en-US" sz="3000" b="1" dirty="0" smtClean="0">
                <a:latin typeface="Times New Roman" pitchFamily="18" charset="0"/>
                <a:cs typeface="Times New Roman" pitchFamily="18" charset="0"/>
              </a:rPr>
              <a:t>At the close of his reign</a:t>
            </a:r>
          </a:p>
          <a:p>
            <a:pPr lvl="3">
              <a:lnSpc>
                <a:spcPct val="75000"/>
              </a:lnSpc>
            </a:pPr>
            <a:r>
              <a:rPr lang="en-US" sz="3000" u="sng" dirty="0" smtClean="0">
                <a:latin typeface="Times New Roman" pitchFamily="18" charset="0"/>
                <a:cs typeface="Times New Roman" pitchFamily="18" charset="0"/>
              </a:rPr>
              <a:t>1Ch_29:10-19</a:t>
            </a:r>
            <a:endParaRPr lang="en-US" sz="3000" dirty="0" smtClean="0">
              <a:latin typeface="Times New Roman" pitchFamily="18" charset="0"/>
              <a:cs typeface="Times New Roman" pitchFamily="18" charset="0"/>
            </a:endParaRPr>
          </a:p>
          <a:p>
            <a:pPr>
              <a:lnSpc>
                <a:spcPct val="75000"/>
              </a:lnSpc>
            </a:pPr>
            <a:r>
              <a:rPr lang="en-US" sz="3000" b="1" dirty="0" smtClean="0">
                <a:latin typeface="Times New Roman" pitchFamily="18" charset="0"/>
                <a:cs typeface="Times New Roman" pitchFamily="18" charset="0"/>
              </a:rPr>
              <a:t>The chorus when Solomon brought the ark into the temple</a:t>
            </a:r>
          </a:p>
          <a:p>
            <a:pPr lvl="1">
              <a:lnSpc>
                <a:spcPct val="75000"/>
              </a:lnSpc>
            </a:pPr>
            <a:r>
              <a:rPr lang="en-US" sz="3000" u="sng" dirty="0" smtClean="0">
                <a:latin typeface="Times New Roman" pitchFamily="18" charset="0"/>
                <a:cs typeface="Times New Roman" pitchFamily="18" charset="0"/>
              </a:rPr>
              <a:t>2Ch_5:13</a:t>
            </a:r>
            <a:endParaRPr lang="en-US" sz="3000" dirty="0" smtClean="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Nave’s Topical Bible cont.</a:t>
            </a:r>
            <a:endParaRPr lang="en-US" dirty="0"/>
          </a:p>
        </p:txBody>
      </p:sp>
      <p:sp>
        <p:nvSpPr>
          <p:cNvPr id="3" name="Content Placeholder 2"/>
          <p:cNvSpPr>
            <a:spLocks noGrp="1"/>
          </p:cNvSpPr>
          <p:nvPr>
            <p:ph idx="1"/>
          </p:nvPr>
        </p:nvSpPr>
        <p:spPr>
          <a:xfrm>
            <a:off x="457200" y="1600200"/>
            <a:ext cx="8229600" cy="4800600"/>
          </a:xfrm>
        </p:spPr>
        <p:txBody>
          <a:bodyPr/>
          <a:lstStyle/>
          <a:p>
            <a:pPr>
              <a:lnSpc>
                <a:spcPct val="75000"/>
              </a:lnSpc>
            </a:pPr>
            <a:r>
              <a:rPr lang="en-US" sz="3000" b="1" dirty="0" smtClean="0">
                <a:latin typeface="Times New Roman" pitchFamily="18" charset="0"/>
                <a:cs typeface="Times New Roman" pitchFamily="18" charset="0"/>
              </a:rPr>
              <a:t>Psalms of:</a:t>
            </a:r>
          </a:p>
          <a:p>
            <a:pPr lvl="2">
              <a:lnSpc>
                <a:spcPct val="75000"/>
              </a:lnSpc>
            </a:pPr>
            <a:r>
              <a:rPr lang="en-US" sz="2800" b="1" dirty="0" smtClean="0">
                <a:latin typeface="Times New Roman" pitchFamily="18" charset="0"/>
                <a:cs typeface="Times New Roman" pitchFamily="18" charset="0"/>
              </a:rPr>
              <a:t>For God's goodness to Israel</a:t>
            </a:r>
          </a:p>
          <a:p>
            <a:pPr lvl="3">
              <a:lnSpc>
                <a:spcPct val="80000"/>
              </a:lnSpc>
            </a:pPr>
            <a:r>
              <a:rPr lang="en-US" sz="1800" u="sng" dirty="0" smtClean="0">
                <a:latin typeface="Times New Roman" pitchFamily="18" charset="0"/>
                <a:cs typeface="Times New Roman" pitchFamily="18" charset="0"/>
              </a:rPr>
              <a:t>Psa_46:1-11</a:t>
            </a:r>
            <a:r>
              <a:rPr lang="en-US" sz="1800" dirty="0" smtClean="0">
                <a:latin typeface="Times New Roman" pitchFamily="18" charset="0"/>
                <a:cs typeface="Times New Roman" pitchFamily="18" charset="0"/>
              </a:rPr>
              <a:t>; </a:t>
            </a:r>
            <a:r>
              <a:rPr lang="en-US" sz="1800" u="sng" dirty="0" smtClean="0">
                <a:latin typeface="Times New Roman" pitchFamily="18" charset="0"/>
                <a:cs typeface="Times New Roman" pitchFamily="18" charset="0"/>
              </a:rPr>
              <a:t>Psa_48:1-14</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65-66;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68; </a:t>
            </a:r>
            <a:r>
              <a:rPr lang="en-US" sz="1800" u="sng" dirty="0" smtClean="0">
                <a:latin typeface="Times New Roman" pitchFamily="18" charset="0"/>
                <a:cs typeface="Times New Roman" pitchFamily="18" charset="0"/>
              </a:rPr>
              <a:t>Psa_76:1-12</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81; </a:t>
            </a:r>
            <a:r>
              <a:rPr lang="en-US" sz="1800" u="sng" dirty="0" smtClean="0">
                <a:latin typeface="Times New Roman" pitchFamily="18" charset="0"/>
                <a:cs typeface="Times New Roman" pitchFamily="18" charset="0"/>
              </a:rPr>
              <a:t>Psa_85:1-13</a:t>
            </a:r>
            <a:r>
              <a:rPr lang="en-US" sz="1800" dirty="0" smtClean="0">
                <a:latin typeface="Times New Roman" pitchFamily="18" charset="0"/>
                <a:cs typeface="Times New Roman" pitchFamily="18" charset="0"/>
              </a:rPr>
              <a:t>; </a:t>
            </a:r>
            <a:r>
              <a:rPr lang="en-US" sz="1800" u="sng" dirty="0" smtClean="0">
                <a:latin typeface="Times New Roman" pitchFamily="18" charset="0"/>
                <a:cs typeface="Times New Roman" pitchFamily="18" charset="0"/>
              </a:rPr>
              <a:t>Psa_98:1-9</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105; </a:t>
            </a:r>
            <a:r>
              <a:rPr lang="en-US" sz="1800" u="sng" dirty="0" smtClean="0">
                <a:latin typeface="Times New Roman" pitchFamily="18" charset="0"/>
                <a:cs typeface="Times New Roman" pitchFamily="18" charset="0"/>
              </a:rPr>
              <a:t>Psa_124:1-8</a:t>
            </a:r>
            <a:r>
              <a:rPr lang="en-US" sz="1800" dirty="0" smtClean="0">
                <a:latin typeface="Times New Roman" pitchFamily="18" charset="0"/>
                <a:cs typeface="Times New Roman" pitchFamily="18" charset="0"/>
              </a:rPr>
              <a:t>; </a:t>
            </a:r>
            <a:r>
              <a:rPr lang="en-US" sz="1800" u="sng" dirty="0" smtClean="0">
                <a:latin typeface="Times New Roman" pitchFamily="18" charset="0"/>
                <a:cs typeface="Times New Roman" pitchFamily="18" charset="0"/>
              </a:rPr>
              <a:t>Psa_126:1-6</a:t>
            </a:r>
            <a:r>
              <a:rPr lang="en-US" sz="1800" dirty="0" smtClean="0">
                <a:latin typeface="Times New Roman" pitchFamily="18" charset="0"/>
                <a:cs typeface="Times New Roman" pitchFamily="18" charset="0"/>
              </a:rPr>
              <a:t>; </a:t>
            </a:r>
            <a:r>
              <a:rPr lang="en-US" sz="1800" u="sng" dirty="0" smtClean="0">
                <a:latin typeface="Times New Roman" pitchFamily="18" charset="0"/>
                <a:cs typeface="Times New Roman" pitchFamily="18" charset="0"/>
              </a:rPr>
              <a:t>Psa_129:1-8</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135-136</a:t>
            </a:r>
          </a:p>
          <a:p>
            <a:pPr lvl="2">
              <a:lnSpc>
                <a:spcPct val="80000"/>
              </a:lnSpc>
            </a:pPr>
            <a:r>
              <a:rPr lang="en-US" sz="2800" b="1" dirty="0" smtClean="0">
                <a:latin typeface="Times New Roman" pitchFamily="18" charset="0"/>
                <a:cs typeface="Times New Roman" pitchFamily="18" charset="0"/>
              </a:rPr>
              <a:t>For God's goodness to righteous men</a:t>
            </a:r>
          </a:p>
          <a:p>
            <a:pPr lvl="3">
              <a:lnSpc>
                <a:spcPct val="80000"/>
              </a:lnSpc>
            </a:pPr>
            <a:r>
              <a:rPr lang="en-US" sz="1800" u="sng" dirty="0" smtClean="0">
                <a:latin typeface="Times New Roman" pitchFamily="18" charset="0"/>
                <a:cs typeface="Times New Roman" pitchFamily="18" charset="0"/>
              </a:rPr>
              <a:t>Psa_23:1-6</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34; </a:t>
            </a:r>
            <a:r>
              <a:rPr lang="en-US" sz="1800" u="sng" dirty="0" smtClean="0">
                <a:latin typeface="Times New Roman" pitchFamily="18" charset="0"/>
                <a:cs typeface="Times New Roman" pitchFamily="18" charset="0"/>
              </a:rPr>
              <a:t>Psa_36:1-12</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91; </a:t>
            </a:r>
            <a:r>
              <a:rPr lang="en-US" sz="1800" u="sng" dirty="0" smtClean="0">
                <a:latin typeface="Times New Roman" pitchFamily="18" charset="0"/>
                <a:cs typeface="Times New Roman" pitchFamily="18" charset="0"/>
              </a:rPr>
              <a:t>Psa_100:1-5</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103;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107; </a:t>
            </a:r>
            <a:r>
              <a:rPr lang="en-US" sz="1800" u="sng" dirty="0" smtClean="0">
                <a:latin typeface="Times New Roman" pitchFamily="18" charset="0"/>
                <a:cs typeface="Times New Roman" pitchFamily="18" charset="0"/>
              </a:rPr>
              <a:t>Psa_117:1-2</a:t>
            </a:r>
            <a:r>
              <a:rPr lang="en-US" sz="1800" dirty="0" smtClean="0">
                <a:latin typeface="Times New Roman" pitchFamily="18" charset="0"/>
                <a:cs typeface="Times New Roman" pitchFamily="18" charset="0"/>
              </a:rPr>
              <a:t>; </a:t>
            </a:r>
            <a:r>
              <a:rPr lang="en-US" sz="1800" u="sng" dirty="0" smtClean="0">
                <a:latin typeface="Times New Roman" pitchFamily="18" charset="0"/>
                <a:cs typeface="Times New Roman" pitchFamily="18" charset="0"/>
              </a:rPr>
              <a:t>Psa_121:1-8</a:t>
            </a:r>
            <a:endParaRPr lang="en-US" sz="1800" dirty="0" smtClean="0">
              <a:latin typeface="Times New Roman" pitchFamily="18" charset="0"/>
              <a:cs typeface="Times New Roman" pitchFamily="18" charset="0"/>
            </a:endParaRPr>
          </a:p>
          <a:p>
            <a:pPr lvl="2">
              <a:lnSpc>
                <a:spcPct val="80000"/>
              </a:lnSpc>
            </a:pPr>
            <a:r>
              <a:rPr lang="en-US" sz="2800" b="1" dirty="0" smtClean="0">
                <a:latin typeface="Times New Roman" pitchFamily="18" charset="0"/>
                <a:cs typeface="Times New Roman" pitchFamily="18" charset="0"/>
              </a:rPr>
              <a:t>For God's goodness to individuals</a:t>
            </a:r>
          </a:p>
          <a:p>
            <a:pPr lvl="3">
              <a:lnSpc>
                <a:spcPct val="80000"/>
              </a:lnSpc>
            </a:pP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9;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18;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22; </a:t>
            </a:r>
            <a:r>
              <a:rPr lang="en-US" sz="1800" u="sng" dirty="0" smtClean="0">
                <a:latin typeface="Times New Roman" pitchFamily="18" charset="0"/>
                <a:cs typeface="Times New Roman" pitchFamily="18" charset="0"/>
              </a:rPr>
              <a:t>Psa_30:1-12</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40; </a:t>
            </a:r>
            <a:r>
              <a:rPr lang="en-US" sz="1800" u="sng" dirty="0" smtClean="0">
                <a:latin typeface="Times New Roman" pitchFamily="18" charset="0"/>
                <a:cs typeface="Times New Roman" pitchFamily="18" charset="0"/>
              </a:rPr>
              <a:t>Psa_75:1-10</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103; </a:t>
            </a:r>
            <a:r>
              <a:rPr lang="en-US" sz="1800" u="sng" dirty="0" smtClean="0">
                <a:latin typeface="Times New Roman" pitchFamily="18" charset="0"/>
                <a:cs typeface="Times New Roman" pitchFamily="18" charset="0"/>
              </a:rPr>
              <a:t>Psa_108:1-13</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116;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118; </a:t>
            </a:r>
            <a:r>
              <a:rPr lang="en-US" sz="1800" u="sng" dirty="0" smtClean="0">
                <a:latin typeface="Times New Roman" pitchFamily="18" charset="0"/>
                <a:cs typeface="Times New Roman" pitchFamily="18" charset="0"/>
              </a:rPr>
              <a:t>Psa_138:1-8</a:t>
            </a:r>
            <a:r>
              <a:rPr lang="en-US" sz="1800" dirty="0" smtClean="0">
                <a:latin typeface="Times New Roman" pitchFamily="18" charset="0"/>
                <a:cs typeface="Times New Roman" pitchFamily="18" charset="0"/>
              </a:rPr>
              <a:t>; </a:t>
            </a:r>
            <a:r>
              <a:rPr lang="en-US" sz="1800" u="sng" dirty="0" smtClean="0">
                <a:latin typeface="Times New Roman" pitchFamily="18" charset="0"/>
                <a:cs typeface="Times New Roman" pitchFamily="18" charset="0"/>
              </a:rPr>
              <a:t>Psa_144:1-15</a:t>
            </a:r>
            <a:endParaRPr lang="en-US" sz="1800" dirty="0" smtClean="0">
              <a:latin typeface="Times New Roman" pitchFamily="18" charset="0"/>
              <a:cs typeface="Times New Roman" pitchFamily="18" charset="0"/>
            </a:endParaRPr>
          </a:p>
          <a:p>
            <a:pPr lvl="2">
              <a:lnSpc>
                <a:spcPct val="80000"/>
              </a:lnSpc>
            </a:pPr>
            <a:r>
              <a:rPr lang="en-US" sz="2800" b="1" dirty="0" smtClean="0">
                <a:latin typeface="Times New Roman" pitchFamily="18" charset="0"/>
                <a:cs typeface="Times New Roman" pitchFamily="18" charset="0"/>
              </a:rPr>
              <a:t>For God's attributes</a:t>
            </a:r>
          </a:p>
          <a:p>
            <a:pPr lvl="3">
              <a:lnSpc>
                <a:spcPct val="80000"/>
              </a:lnSpc>
            </a:pPr>
            <a:r>
              <a:rPr lang="en-US" sz="1800" u="sng" dirty="0" smtClean="0">
                <a:latin typeface="Times New Roman" pitchFamily="18" charset="0"/>
                <a:cs typeface="Times New Roman" pitchFamily="18" charset="0"/>
              </a:rPr>
              <a:t>Psa_8:1-9</a:t>
            </a:r>
            <a:r>
              <a:rPr lang="en-US" sz="1800" dirty="0" smtClean="0">
                <a:latin typeface="Times New Roman" pitchFamily="18" charset="0"/>
                <a:cs typeface="Times New Roman" pitchFamily="18" charset="0"/>
              </a:rPr>
              <a:t>; </a:t>
            </a:r>
            <a:r>
              <a:rPr lang="en-US" sz="1800" u="sng" dirty="0" smtClean="0">
                <a:latin typeface="Times New Roman" pitchFamily="18" charset="0"/>
                <a:cs typeface="Times New Roman" pitchFamily="18" charset="0"/>
              </a:rPr>
              <a:t>Psa_19:1-14</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22; </a:t>
            </a:r>
            <a:r>
              <a:rPr lang="en-US" sz="1800" u="sng" dirty="0" smtClean="0">
                <a:latin typeface="Times New Roman" pitchFamily="18" charset="0"/>
                <a:cs typeface="Times New Roman" pitchFamily="18" charset="0"/>
              </a:rPr>
              <a:t>Psa_24:1-10</a:t>
            </a:r>
            <a:r>
              <a:rPr lang="en-US" sz="1800" dirty="0" smtClean="0">
                <a:latin typeface="Times New Roman" pitchFamily="18" charset="0"/>
                <a:cs typeface="Times New Roman" pitchFamily="18" charset="0"/>
              </a:rPr>
              <a:t>; </a:t>
            </a:r>
            <a:r>
              <a:rPr lang="en-US" sz="1800" u="sng" dirty="0" smtClean="0">
                <a:latin typeface="Times New Roman" pitchFamily="18" charset="0"/>
                <a:cs typeface="Times New Roman" pitchFamily="18" charset="0"/>
              </a:rPr>
              <a:t>Psa_29:1-11</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33; </a:t>
            </a:r>
            <a:r>
              <a:rPr lang="en-US" sz="1800" u="sng" dirty="0" smtClean="0">
                <a:latin typeface="Times New Roman" pitchFamily="18" charset="0"/>
                <a:cs typeface="Times New Roman" pitchFamily="18" charset="0"/>
              </a:rPr>
              <a:t>Psa_47:1-9</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50;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65-66;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76-77;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92-93;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95-99;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104; </a:t>
            </a:r>
            <a:r>
              <a:rPr lang="en-US" sz="1800" u="sng" dirty="0" smtClean="0">
                <a:latin typeface="Times New Roman" pitchFamily="18" charset="0"/>
                <a:cs typeface="Times New Roman" pitchFamily="18" charset="0"/>
              </a:rPr>
              <a:t>Psa_111:1-10</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113-115; </a:t>
            </a:r>
            <a:r>
              <a:rPr lang="en-US" sz="1800" u="sng" dirty="0" smtClean="0">
                <a:latin typeface="Times New Roman" pitchFamily="18" charset="0"/>
                <a:cs typeface="Times New Roman" pitchFamily="18" charset="0"/>
              </a:rPr>
              <a:t>Psa_134:1-3</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139; </a:t>
            </a:r>
            <a:r>
              <a:rPr lang="en-US" sz="1800" dirty="0" err="1" smtClean="0">
                <a:latin typeface="Times New Roman" pitchFamily="18" charset="0"/>
                <a:cs typeface="Times New Roman" pitchFamily="18" charset="0"/>
              </a:rPr>
              <a:t>Psa</a:t>
            </a:r>
            <a:r>
              <a:rPr lang="en-US" sz="1800" dirty="0" smtClean="0">
                <a:latin typeface="Times New Roman" pitchFamily="18" charset="0"/>
                <a:cs typeface="Times New Roman" pitchFamily="18" charset="0"/>
              </a:rPr>
              <a:t> 147-148; </a:t>
            </a:r>
            <a:r>
              <a:rPr lang="en-US" sz="1800" u="sng" dirty="0" smtClean="0">
                <a:latin typeface="Times New Roman" pitchFamily="18" charset="0"/>
                <a:cs typeface="Times New Roman" pitchFamily="18" charset="0"/>
              </a:rPr>
              <a:t>Psa_150:1-6</a:t>
            </a:r>
            <a:endParaRPr lang="en-US" sz="1800"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Nave’s Topical Bible cont.</a:t>
            </a:r>
            <a:endParaRPr lang="en-US" dirty="0"/>
          </a:p>
        </p:txBody>
      </p:sp>
      <p:sp>
        <p:nvSpPr>
          <p:cNvPr id="3" name="Content Placeholder 2"/>
          <p:cNvSpPr>
            <a:spLocks noGrp="1"/>
          </p:cNvSpPr>
          <p:nvPr>
            <p:ph idx="1"/>
          </p:nvPr>
        </p:nvSpPr>
        <p:spPr/>
        <p:txBody>
          <a:bodyPr/>
          <a:lstStyle/>
          <a:p>
            <a:pPr>
              <a:lnSpc>
                <a:spcPct val="75000"/>
              </a:lnSpc>
            </a:pPr>
            <a:r>
              <a:rPr lang="en-US" sz="3000" b="1" dirty="0" smtClean="0">
                <a:latin typeface="Times New Roman" pitchFamily="18" charset="0"/>
                <a:cs typeface="Times New Roman" pitchFamily="18" charset="0"/>
              </a:rPr>
              <a:t>Unclassified scriptures relating to</a:t>
            </a:r>
          </a:p>
          <a:p>
            <a:pPr lvl="1">
              <a:lnSpc>
                <a:spcPct val="75000"/>
              </a:lnSpc>
            </a:pPr>
            <a:r>
              <a:rPr lang="en-US" sz="2000" u="sng" dirty="0" smtClean="0">
                <a:latin typeface="Times New Roman" pitchFamily="18" charset="0"/>
                <a:cs typeface="Times New Roman" pitchFamily="18" charset="0"/>
              </a:rPr>
              <a:t>Gen_14:20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Exo_15:1-2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Deu_10:21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Jdg_5:3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2Sa_22:4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Psa_18:3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1Ch_16:31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1Ch_16:33-34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1Ch_16:36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1Ch_23:30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2Ch_7:3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Neh_9:5-6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Job_36:24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Psa_7:17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Psa_8:2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Psa_21:13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Psa_22:22-23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Psa_22:25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Psa_24:7-10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Psa_26:12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Psa_28:6-7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Psa_30:4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Psa_97:12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Psa_32:11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Psa_33:1-3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Psa_34:1-3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Psa_35:18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Psa_35:28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Psa_41:13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Psa_42:4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Psa_43:3-4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Psa_47:1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Psa_47:6-7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Psa_48:1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Psa_50:23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Psa_51:15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Psa_52:9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Psa_56:10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Psa_56:12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Psa_57:7-9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Psa_108:1-3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Psa_61:8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Psa_63:3-6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Psa_65:1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Psa_66:1-2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Psa_66:4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Psa_66:8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Psa_67:3-4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Psa_68:4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Psa_68:26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Psa_68:32-34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Psa_69:30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Psa_69:34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Psa_70:4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Psa_71:8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Psa_71:14-15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Psa_71:22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Psa_75:1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Psa_79:13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Psa_81:1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Psa_84:4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Psa_86:12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Psa_89:5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Psa_89:52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Psa_92:1-3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Psa_95:1-2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Psa_95:6-7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Psa_96:1-4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Psa_96:7-9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Psa_98:4-6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Psa_99:3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Psa_99:5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Psa_99:9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Psa_100:1-5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Psa_103:20-22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Psa_104:33-34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Psa_105:1-5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Psa_106:1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Psa_106:48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Psa_107:8-9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Psa_107:15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Psa_107:21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Psa_107:31-32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Psa_109:30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Psa_111:10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Psa_113:1-2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Psa_115:18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Psa_116:12-14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Psa_116:17-19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Psa_117:1-2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Psa_118:15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Psa_118:28-29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Psa_119:7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Psa_119:62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Psa_119:108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Psa_119:164</a:t>
            </a:r>
            <a:r>
              <a:rPr lang="en-US" sz="2000" dirty="0" smtClean="0">
                <a:latin typeface="Times New Roman" pitchFamily="18" charset="0"/>
                <a:cs typeface="Times New Roman" pitchFamily="18"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Nave’s Topical Bible cont.</a:t>
            </a:r>
            <a:endParaRPr lang="en-US" dirty="0"/>
          </a:p>
        </p:txBody>
      </p:sp>
      <p:sp>
        <p:nvSpPr>
          <p:cNvPr id="3" name="Content Placeholder 2"/>
          <p:cNvSpPr>
            <a:spLocks noGrp="1"/>
          </p:cNvSpPr>
          <p:nvPr>
            <p:ph idx="1"/>
          </p:nvPr>
        </p:nvSpPr>
        <p:spPr/>
        <p:txBody>
          <a:bodyPr/>
          <a:lstStyle/>
          <a:p>
            <a:pPr lvl="1">
              <a:lnSpc>
                <a:spcPct val="75000"/>
              </a:lnSpc>
            </a:pPr>
            <a:r>
              <a:rPr lang="en-US" sz="2000" u="sng" dirty="0" smtClean="0">
                <a:latin typeface="Times New Roman" pitchFamily="18" charset="0"/>
                <a:cs typeface="Times New Roman" pitchFamily="18" charset="0"/>
              </a:rPr>
              <a:t>Psa_119:171-172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Psa_119:175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Psa_134:1-2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Psa_135:1-3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Psa_135:19-21</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Psa</a:t>
            </a:r>
            <a:r>
              <a:rPr lang="en-US" sz="2000" dirty="0" smtClean="0">
                <a:latin typeface="Times New Roman" pitchFamily="18" charset="0"/>
                <a:cs typeface="Times New Roman" pitchFamily="18" charset="0"/>
              </a:rPr>
              <a:t> 136:1-26; </a:t>
            </a:r>
            <a:r>
              <a:rPr lang="en-US" sz="2000" u="sng" dirty="0" smtClean="0">
                <a:latin typeface="Times New Roman" pitchFamily="18" charset="0"/>
                <a:cs typeface="Times New Roman" pitchFamily="18" charset="0"/>
              </a:rPr>
              <a:t>Psa_138:1-2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Psa_140:13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Psa_144:1-2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Psa_144:9</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Psa</a:t>
            </a:r>
            <a:r>
              <a:rPr lang="en-US" sz="2000" dirty="0" smtClean="0">
                <a:latin typeface="Times New Roman" pitchFamily="18" charset="0"/>
                <a:cs typeface="Times New Roman" pitchFamily="18" charset="0"/>
              </a:rPr>
              <a:t> 145:1-21; </a:t>
            </a:r>
            <a:r>
              <a:rPr lang="en-US" sz="2000" u="sng" dirty="0" smtClean="0">
                <a:latin typeface="Times New Roman" pitchFamily="18" charset="0"/>
                <a:cs typeface="Times New Roman" pitchFamily="18" charset="0"/>
              </a:rPr>
              <a:t>Psa_146:1-10</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Psa</a:t>
            </a:r>
            <a:r>
              <a:rPr lang="en-US" sz="2000" dirty="0" smtClean="0">
                <a:latin typeface="Times New Roman" pitchFamily="18" charset="0"/>
                <a:cs typeface="Times New Roman" pitchFamily="18" charset="0"/>
              </a:rPr>
              <a:t> 147:1-20; </a:t>
            </a:r>
            <a:r>
              <a:rPr lang="en-US" sz="2000" u="sng" dirty="0" smtClean="0">
                <a:latin typeface="Times New Roman" pitchFamily="18" charset="0"/>
                <a:cs typeface="Times New Roman" pitchFamily="18" charset="0"/>
              </a:rPr>
              <a:t>Psa_148:1-14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Psa_149:1-9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Psa_150:1-6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Isa_12:1-6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Isa_24:14-16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Isa_25:1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Isa_35:10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Isa_38:18-19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Isa_42:10-12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Isa_43:21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Isa_49:13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Isa_51:3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Isa_52:7-10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Isa_61:3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Jer_31:7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Jer_33:11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Dan_2:20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Dan_2:23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Dan_4:37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Jon_2:9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Mat_26:30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Mar_14:26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Luk_1:46-55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Luk_1:67-75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Luk_2:20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Luk_17:15-16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Luk_19:37-38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Luk_24:52-53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Act_2:46-47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Act_4:24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Act_16:25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Rom_11:36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Rom_16:27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1Co_14:15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1Co_15:57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Eph_1:3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Eph_3:20-21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Eph_5:19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Phi_4:20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1Ti_1:17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Heb_2:12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Heb_13:15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Jam_5:13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1Pe_1:3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1Pe_2:9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1Pe_4:11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1Pe_5:11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2Pe_3:18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Jud_1:25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Rev_1:6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Rev_14:7</a:t>
            </a:r>
            <a:endParaRPr lang="en-US" sz="2000" dirty="0" smtClean="0">
              <a:latin typeface="Times New Roman" pitchFamily="18" charset="0"/>
              <a:cs typeface="Times New Roman" pitchFamily="18" charset="0"/>
            </a:endParaRPr>
          </a:p>
          <a:p>
            <a:pPr>
              <a:lnSpc>
                <a:spcPct val="80000"/>
              </a:lnSpc>
            </a:pPr>
            <a:r>
              <a:rPr lang="en-US" sz="3000" b="1" dirty="0" smtClean="0">
                <a:latin typeface="Times New Roman" pitchFamily="18" charset="0"/>
                <a:cs typeface="Times New Roman" pitchFamily="18" charset="0"/>
              </a:rPr>
              <a:t>In heaven</a:t>
            </a:r>
          </a:p>
          <a:p>
            <a:pPr lvl="1">
              <a:lnSpc>
                <a:spcPct val="80000"/>
              </a:lnSpc>
            </a:pPr>
            <a:r>
              <a:rPr lang="en-US" sz="2000" u="sng" dirty="0" smtClean="0">
                <a:latin typeface="Times New Roman" pitchFamily="18" charset="0"/>
                <a:cs typeface="Times New Roman" pitchFamily="18" charset="0"/>
              </a:rPr>
              <a:t>Neh_9:6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Job_38:7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Psa_103:20-21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Psa_148:2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Psa_148:4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Isa_6:3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Eze_3:12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Luk_2:13-14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Luk_15:10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Luk_15:7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Rev_1:6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Rev_4:8-11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Rev_5:9-14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Rev_7:9-12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Rev_11:16-17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Rev_14:2-3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Rev_15:3-4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Rev_19:1-7</a:t>
            </a:r>
            <a:endParaRPr lang="en-US" sz="2000" dirty="0" smtClean="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p:txBody>
          <a:bodyPr/>
          <a:lstStyle/>
          <a:p>
            <a:r>
              <a:rPr lang="en-US" sz="3600" i="1" dirty="0" smtClean="0">
                <a:latin typeface="Times New Roman" pitchFamily="18" charset="0"/>
                <a:cs typeface="Times New Roman" pitchFamily="18" charset="0"/>
              </a:rPr>
              <a:t>International Standard Bible Encyclopedia</a:t>
            </a:r>
            <a:endParaRPr lang="en-US" sz="3600" i="1" dirty="0">
              <a:latin typeface="Times New Roman" pitchFamily="18" charset="0"/>
              <a:cs typeface="Times New Roman" pitchFamily="18" charset="0"/>
            </a:endParaRPr>
          </a:p>
        </p:txBody>
      </p:sp>
      <p:sp>
        <p:nvSpPr>
          <p:cNvPr id="320515" name="Rectangle 3"/>
          <p:cNvSpPr>
            <a:spLocks noGrp="1" noChangeArrowheads="1"/>
          </p:cNvSpPr>
          <p:nvPr>
            <p:ph type="body" idx="1"/>
          </p:nvPr>
        </p:nvSpPr>
        <p:spPr>
          <a:xfrm>
            <a:off x="457200" y="1600200"/>
            <a:ext cx="8229600" cy="4724400"/>
          </a:xfrm>
        </p:spPr>
        <p:txBody>
          <a:bodyPr/>
          <a:lstStyle/>
          <a:p>
            <a:pPr>
              <a:lnSpc>
                <a:spcPct val="80000"/>
              </a:lnSpc>
            </a:pPr>
            <a:r>
              <a:rPr lang="en-US" sz="2400" b="1" i="1" dirty="0">
                <a:latin typeface="Times New Roman" pitchFamily="18" charset="0"/>
                <a:cs typeface="Times New Roman" pitchFamily="18" charset="0"/>
              </a:rPr>
              <a:t>Praise</a:t>
            </a:r>
            <a:endParaRPr lang="en-US" sz="2400" i="1" dirty="0">
              <a:latin typeface="Times New Roman" pitchFamily="18" charset="0"/>
              <a:cs typeface="Times New Roman" pitchFamily="18" charset="0"/>
            </a:endParaRPr>
          </a:p>
          <a:p>
            <a:pPr>
              <a:lnSpc>
                <a:spcPct val="80000"/>
              </a:lnSpc>
            </a:pPr>
            <a:endParaRPr lang="en-US" sz="1000" i="1" dirty="0">
              <a:latin typeface="Times New Roman" pitchFamily="18" charset="0"/>
              <a:cs typeface="Times New Roman" pitchFamily="18" charset="0"/>
            </a:endParaRPr>
          </a:p>
          <a:p>
            <a:pPr>
              <a:lnSpc>
                <a:spcPct val="80000"/>
              </a:lnSpc>
            </a:pPr>
            <a:r>
              <a:rPr lang="en-US" sz="2400" i="1" dirty="0" err="1">
                <a:latin typeface="Times New Roman" pitchFamily="18" charset="0"/>
                <a:cs typeface="Times New Roman" pitchFamily="18" charset="0"/>
              </a:rPr>
              <a:t>prāz</a:t>
            </a:r>
            <a:r>
              <a:rPr lang="en-US" sz="2400" i="1" dirty="0">
                <a:latin typeface="Times New Roman" pitchFamily="18" charset="0"/>
                <a:cs typeface="Times New Roman" pitchFamily="18" charset="0"/>
              </a:rPr>
              <a:t> (</a:t>
            </a:r>
            <a:r>
              <a:rPr lang="he-IL" sz="2400" i="1" dirty="0">
                <a:latin typeface="Times New Roman" pitchFamily="18" charset="0"/>
                <a:cs typeface="Times New Roman" pitchFamily="18" charset="0"/>
              </a:rPr>
              <a:t>תּהלּה</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tehillāh</a:t>
            </a:r>
            <a:r>
              <a:rPr lang="en-US" sz="2400" i="1" dirty="0">
                <a:latin typeface="Times New Roman" pitchFamily="18" charset="0"/>
                <a:cs typeface="Times New Roman" pitchFamily="18" charset="0"/>
              </a:rPr>
              <a:t>, “psalm,” “praise,” </a:t>
            </a:r>
            <a:r>
              <a:rPr lang="he-IL" sz="2400" i="1" dirty="0">
                <a:latin typeface="Times New Roman" pitchFamily="18" charset="0"/>
                <a:cs typeface="Times New Roman" pitchFamily="18" charset="0"/>
              </a:rPr>
              <a:t>תּודה</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tōdhāh</a:t>
            </a:r>
            <a:r>
              <a:rPr lang="en-US" sz="2400" i="1" dirty="0">
                <a:latin typeface="Times New Roman" pitchFamily="18" charset="0"/>
                <a:cs typeface="Times New Roman" pitchFamily="18" charset="0"/>
              </a:rPr>
              <a:t>, “confession” “thanksgiving,” </a:t>
            </a:r>
            <a:r>
              <a:rPr lang="he-IL" sz="2400" i="1" dirty="0">
                <a:latin typeface="Times New Roman" pitchFamily="18" charset="0"/>
                <a:cs typeface="Times New Roman" pitchFamily="18" charset="0"/>
              </a:rPr>
              <a:t>שׁבח</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shābhah</a:t>
            </a:r>
            <a:r>
              <a:rPr lang="en-US" sz="2400" i="1" dirty="0">
                <a:latin typeface="Times New Roman" pitchFamily="18" charset="0"/>
                <a:cs typeface="Times New Roman" pitchFamily="18" charset="0"/>
              </a:rPr>
              <a:t>̣, “to praise” “glorify,” </a:t>
            </a:r>
            <a:r>
              <a:rPr lang="he-IL" sz="2400" i="1" dirty="0">
                <a:latin typeface="Times New Roman" pitchFamily="18" charset="0"/>
                <a:cs typeface="Times New Roman" pitchFamily="18" charset="0"/>
              </a:rPr>
              <a:t>זמר</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zāmar</a:t>
            </a:r>
            <a:r>
              <a:rPr lang="en-US" sz="2400" i="1" dirty="0">
                <a:latin typeface="Times New Roman" pitchFamily="18" charset="0"/>
                <a:cs typeface="Times New Roman" pitchFamily="18" charset="0"/>
              </a:rPr>
              <a:t>, </a:t>
            </a:r>
            <a:r>
              <a:rPr lang="he-IL" sz="2400" i="1" dirty="0">
                <a:latin typeface="Times New Roman" pitchFamily="18" charset="0"/>
                <a:cs typeface="Times New Roman" pitchFamily="18" charset="0"/>
              </a:rPr>
              <a:t>ידה</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yādhāh</a:t>
            </a:r>
            <a:r>
              <a:rPr lang="en-US" sz="2400" i="1" dirty="0">
                <a:latin typeface="Times New Roman" pitchFamily="18" charset="0"/>
                <a:cs typeface="Times New Roman" pitchFamily="18" charset="0"/>
              </a:rPr>
              <a:t>, “to stretch out the hand,” “confess”; </a:t>
            </a:r>
            <a:r>
              <a:rPr lang="en-US" sz="2400" i="1" dirty="0" err="1">
                <a:latin typeface="Times New Roman" pitchFamily="18" charset="0"/>
                <a:cs typeface="Times New Roman" pitchFamily="18" charset="0"/>
              </a:rPr>
              <a:t>αἰνέω</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ainéo</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ἐπαινέω</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epainéo</a:t>
            </a:r>
            <a:r>
              <a:rPr lang="en-US" sz="2400" i="1" dirty="0">
                <a:latin typeface="Times New Roman" pitchFamily="18" charset="0"/>
                <a:cs typeface="Times New Roman" pitchFamily="18" charset="0"/>
              </a:rPr>
              <a:t>̄, ἔ</a:t>
            </a:r>
            <a:r>
              <a:rPr lang="en-US" sz="2400" i="1" dirty="0" err="1">
                <a:latin typeface="Times New Roman" pitchFamily="18" charset="0"/>
                <a:cs typeface="Times New Roman" pitchFamily="18" charset="0"/>
              </a:rPr>
              <a:t>παινος</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épainos</a:t>
            </a:r>
            <a:r>
              <a:rPr lang="en-US" sz="2400" i="1" dirty="0">
                <a:latin typeface="Times New Roman" pitchFamily="18" charset="0"/>
                <a:cs typeface="Times New Roman" pitchFamily="18" charset="0"/>
              </a:rPr>
              <a:t>):</a:t>
            </a:r>
          </a:p>
          <a:p>
            <a:pPr>
              <a:lnSpc>
                <a:spcPct val="80000"/>
              </a:lnSpc>
            </a:pPr>
            <a:endParaRPr lang="en-US" sz="1000" i="1" dirty="0">
              <a:latin typeface="Times New Roman" pitchFamily="18" charset="0"/>
              <a:cs typeface="Times New Roman" pitchFamily="18" charset="0"/>
            </a:endParaRPr>
          </a:p>
          <a:p>
            <a:pPr>
              <a:lnSpc>
                <a:spcPct val="80000"/>
              </a:lnSpc>
            </a:pPr>
            <a:r>
              <a:rPr lang="en-US" sz="2400" i="1" dirty="0">
                <a:latin typeface="Times New Roman" pitchFamily="18" charset="0"/>
                <a:cs typeface="Times New Roman" pitchFamily="18" charset="0"/>
              </a:rPr>
              <a:t>1. Its Meaning:</a:t>
            </a:r>
          </a:p>
          <a:p>
            <a:pPr>
              <a:lnSpc>
                <a:spcPct val="80000"/>
              </a:lnSpc>
            </a:pPr>
            <a:r>
              <a:rPr lang="en-US" sz="2400" i="1" dirty="0">
                <a:latin typeface="Times New Roman" pitchFamily="18" charset="0"/>
                <a:cs typeface="Times New Roman" pitchFamily="18" charset="0"/>
              </a:rPr>
              <a:t>The word comes from the Latin </a:t>
            </a:r>
            <a:r>
              <a:rPr lang="en-US" sz="2400" i="1" dirty="0" err="1">
                <a:latin typeface="Times New Roman" pitchFamily="18" charset="0"/>
                <a:cs typeface="Times New Roman" pitchFamily="18" charset="0"/>
              </a:rPr>
              <a:t>pretium</a:t>
            </a:r>
            <a:r>
              <a:rPr lang="en-US" sz="2400" i="1" dirty="0">
                <a:latin typeface="Times New Roman" pitchFamily="18" charset="0"/>
                <a:cs typeface="Times New Roman" pitchFamily="18" charset="0"/>
              </a:rPr>
              <a:t>, “price,” or “value,” and may be defined generally as an ascription of value or worth. Praise may be bestowed upon unworthy objects or from improper motives, but true praise consists in a sincere acknowledgment of a real conviction of worth. Its type may be seen in the representation given in the Apocalypse of the adoration of God and of the Lamb, which is inspired by a sense of their worthiness to be adored (</a:t>
            </a:r>
            <a:r>
              <a:rPr lang="en-US" sz="2400" i="1" u="sng" dirty="0">
                <a:latin typeface="Times New Roman" pitchFamily="18" charset="0"/>
                <a:cs typeface="Times New Roman" pitchFamily="18" charset="0"/>
              </a:rPr>
              <a:t>Rev_4:11</a:t>
            </a:r>
            <a:r>
              <a:rPr lang="en-US" sz="2400" i="1" dirty="0">
                <a:latin typeface="Times New Roman" pitchFamily="18" charset="0"/>
                <a:cs typeface="Times New Roman" pitchFamily="18" charset="0"/>
              </a:rPr>
              <a:t>; </a:t>
            </a:r>
            <a:r>
              <a:rPr lang="en-US" sz="2400" i="1" u="sng" dirty="0">
                <a:latin typeface="Times New Roman" pitchFamily="18" charset="0"/>
                <a:cs typeface="Times New Roman" pitchFamily="18" charset="0"/>
              </a:rPr>
              <a:t>Rev_5:12</a:t>
            </a:r>
            <a:r>
              <a:rPr lang="en-US" sz="2400" i="1" dirty="0" smtClean="0">
                <a:latin typeface="Times New Roman" pitchFamily="18" charset="0"/>
                <a:cs typeface="Times New Roman" pitchFamily="18" charset="0"/>
              </a:rPr>
              <a:t>).</a:t>
            </a:r>
            <a:endParaRPr lang="en-US" sz="800" i="1" dirty="0">
              <a:latin typeface="Times New Roman" pitchFamily="18" charset="0"/>
              <a:cs typeface="Times New Roman" pitchFamily="18" charset="0"/>
            </a:endParaRPr>
          </a:p>
          <a:p>
            <a:pPr>
              <a:lnSpc>
                <a:spcPct val="80000"/>
              </a:lnSpc>
              <a:buFontTx/>
              <a:buNone/>
            </a:pPr>
            <a:endParaRPr lang="en-US" sz="800" i="1"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pPr>
              <a:lnSpc>
                <a:spcPct val="80000"/>
              </a:lnSpc>
            </a:pPr>
            <a:r>
              <a:rPr lang="en-US" sz="2400" i="1" dirty="0" smtClean="0">
                <a:latin typeface="Times New Roman" pitchFamily="18" charset="0"/>
                <a:cs typeface="Times New Roman" pitchFamily="18" charset="0"/>
              </a:rPr>
              <a:t>2. With Man as Its Object:</a:t>
            </a:r>
          </a:p>
          <a:p>
            <a:pPr>
              <a:lnSpc>
                <a:spcPct val="80000"/>
              </a:lnSpc>
            </a:pPr>
            <a:r>
              <a:rPr lang="en-US" sz="2400" i="1" dirty="0" smtClean="0">
                <a:latin typeface="Times New Roman" pitchFamily="18" charset="0"/>
                <a:cs typeface="Times New Roman" pitchFamily="18" charset="0"/>
              </a:rPr>
              <a:t>Man may be the object of praise, and may receive it either from God or from his fellow-men. In the former case (</a:t>
            </a:r>
            <a:r>
              <a:rPr lang="en-US" sz="2400" i="1" u="sng" dirty="0" smtClean="0">
                <a:latin typeface="Times New Roman" pitchFamily="18" charset="0"/>
                <a:cs typeface="Times New Roman" pitchFamily="18" charset="0"/>
              </a:rPr>
              <a:t>Rom_2:29</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1Co_4:5</a:t>
            </a:r>
            <a:r>
              <a:rPr lang="en-US" sz="2400" i="1" dirty="0" smtClean="0">
                <a:latin typeface="Times New Roman" pitchFamily="18" charset="0"/>
                <a:cs typeface="Times New Roman" pitchFamily="18" charset="0"/>
              </a:rPr>
              <a:t>) the praise is inevitably just, as resting on a divine estimate of worth; in the latter case its value depends upon the grounds and motives that lie behind it. There is a praise which is itself a condemnation (</a:t>
            </a:r>
            <a:r>
              <a:rPr lang="en-US" sz="2400" i="1" u="sng" dirty="0" smtClean="0">
                <a:latin typeface="Times New Roman" pitchFamily="18" charset="0"/>
                <a:cs typeface="Times New Roman" pitchFamily="18" charset="0"/>
              </a:rPr>
              <a:t>Luk_6:26</a:t>
            </a:r>
            <a:r>
              <a:rPr lang="en-US" sz="2400" i="1" dirty="0" smtClean="0">
                <a:latin typeface="Times New Roman" pitchFamily="18" charset="0"/>
                <a:cs typeface="Times New Roman" pitchFamily="18" charset="0"/>
              </a:rPr>
              <a:t>), an honor which seals the eyes in unbelief (</a:t>
            </a:r>
            <a:r>
              <a:rPr lang="en-US" sz="2400" i="1" u="sng" dirty="0" smtClean="0">
                <a:latin typeface="Times New Roman" pitchFamily="18" charset="0"/>
                <a:cs typeface="Times New Roman" pitchFamily="18" charset="0"/>
              </a:rPr>
              <a:t>Joh_5:44</a:t>
            </a:r>
            <a:r>
              <a:rPr lang="en-US" sz="2400" i="1" dirty="0" smtClean="0">
                <a:latin typeface="Times New Roman" pitchFamily="18" charset="0"/>
                <a:cs typeface="Times New Roman" pitchFamily="18" charset="0"/>
              </a:rPr>
              <a:t>), a careless use of the epithet “good” which is dishonoring to God (</a:t>
            </a:r>
            <a:r>
              <a:rPr lang="en-US" sz="2400" i="1" u="sng" dirty="0" smtClean="0">
                <a:latin typeface="Times New Roman" pitchFamily="18" charset="0"/>
                <a:cs typeface="Times New Roman" pitchFamily="18" charset="0"/>
              </a:rPr>
              <a:t>Luk_18:19</a:t>
            </a:r>
            <a:r>
              <a:rPr lang="en-US" sz="2400" i="1" dirty="0" smtClean="0">
                <a:latin typeface="Times New Roman" pitchFamily="18" charset="0"/>
                <a:cs typeface="Times New Roman" pitchFamily="18" charset="0"/>
              </a:rPr>
              <a:t>). This is the “praise of men” which Jesus warned His followers to shun as being incompatible with the “praise of God” (</a:t>
            </a:r>
            <a:r>
              <a:rPr lang="en-US" sz="2400" i="1" u="sng" dirty="0" smtClean="0">
                <a:latin typeface="Times New Roman" pitchFamily="18" charset="0"/>
                <a:cs typeface="Times New Roman" pitchFamily="18" charset="0"/>
              </a:rPr>
              <a:t>Mat_6:1-4</a:t>
            </a:r>
            <a:r>
              <a:rPr lang="en-US" sz="2400" i="1" dirty="0" smtClean="0">
                <a:latin typeface="Times New Roman" pitchFamily="18" charset="0"/>
                <a:cs typeface="Times New Roman" pitchFamily="18" charset="0"/>
              </a:rPr>
              <a:t>; compare </a:t>
            </a:r>
            <a:r>
              <a:rPr lang="en-US" sz="2400" i="1" u="sng" dirty="0" smtClean="0">
                <a:latin typeface="Times New Roman" pitchFamily="18" charset="0"/>
                <a:cs typeface="Times New Roman" pitchFamily="18" charset="0"/>
              </a:rPr>
              <a:t>Joh_12:43</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Gal_1:10</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1Th_2:6</a:t>
            </a:r>
            <a:r>
              <a:rPr lang="en-US" sz="2400" i="1" dirty="0" smtClean="0">
                <a:latin typeface="Times New Roman" pitchFamily="18" charset="0"/>
                <a:cs typeface="Times New Roman" pitchFamily="18" charset="0"/>
              </a:rPr>
              <a:t>). On the other hand, there is a praise that is the instinctive homage of the soul to righteousness (</a:t>
            </a:r>
            <a:r>
              <a:rPr lang="en-US" sz="2400" i="1" u="sng" dirty="0" smtClean="0">
                <a:latin typeface="Times New Roman" pitchFamily="18" charset="0"/>
                <a:cs typeface="Times New Roman" pitchFamily="18" charset="0"/>
              </a:rPr>
              <a:t>Luk_23:47</a:t>
            </a:r>
            <a:r>
              <a:rPr lang="en-US" sz="2400" i="1" dirty="0" smtClean="0">
                <a:latin typeface="Times New Roman" pitchFamily="18" charset="0"/>
                <a:cs typeface="Times New Roman" pitchFamily="18" charset="0"/>
              </a:rPr>
              <a:t>), the acknowledgment given to well-doing by just government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pPr>
              <a:lnSpc>
                <a:spcPct val="80000"/>
              </a:lnSpc>
            </a:pPr>
            <a:r>
              <a:rPr lang="en-US" sz="2200" i="1" dirty="0" smtClean="0">
                <a:latin typeface="Times New Roman" pitchFamily="18" charset="0"/>
                <a:cs typeface="Times New Roman" pitchFamily="18" charset="0"/>
              </a:rPr>
              <a:t>(</a:t>
            </a:r>
            <a:r>
              <a:rPr lang="en-US" sz="2200" i="1" u="sng" dirty="0" smtClean="0">
                <a:latin typeface="Times New Roman" pitchFamily="18" charset="0"/>
                <a:cs typeface="Times New Roman" pitchFamily="18" charset="0"/>
              </a:rPr>
              <a:t>Rom_13:3</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1Pe_2:14</a:t>
            </a:r>
            <a:r>
              <a:rPr lang="en-US" sz="2200" i="1" dirty="0" smtClean="0">
                <a:latin typeface="Times New Roman" pitchFamily="18" charset="0"/>
                <a:cs typeface="Times New Roman" pitchFamily="18" charset="0"/>
              </a:rPr>
              <a:t>), the tribute of the churches to distinguished Christian service (</a:t>
            </a:r>
            <a:r>
              <a:rPr lang="en-US" sz="2200" i="1" u="sng" dirty="0" smtClean="0">
                <a:latin typeface="Times New Roman" pitchFamily="18" charset="0"/>
                <a:cs typeface="Times New Roman" pitchFamily="18" charset="0"/>
              </a:rPr>
              <a:t>2Co_8:18</a:t>
            </a:r>
            <a:r>
              <a:rPr lang="en-US" sz="2200" i="1" dirty="0" smtClean="0">
                <a:latin typeface="Times New Roman" pitchFamily="18" charset="0"/>
                <a:cs typeface="Times New Roman" pitchFamily="18" charset="0"/>
              </a:rPr>
              <a:t>). Such praise, so far from being incompatible with the praise of God, is a reflection of it in human consciousness; and so Paul associates praise with virtue as an aid and incentive to holy living on which the mind should dwell (</a:t>
            </a:r>
            <a:r>
              <a:rPr lang="en-US" sz="2200" i="1" u="sng" dirty="0" smtClean="0">
                <a:latin typeface="Times New Roman" pitchFamily="18" charset="0"/>
                <a:cs typeface="Times New Roman" pitchFamily="18" charset="0"/>
              </a:rPr>
              <a:t>Phi_4:8</a:t>
            </a:r>
            <a:r>
              <a:rPr lang="en-US" sz="2200" i="1" dirty="0" smtClean="0">
                <a:latin typeface="Times New Roman" pitchFamily="18" charset="0"/>
                <a:cs typeface="Times New Roman" pitchFamily="18" charset="0"/>
              </a:rPr>
              <a:t>).</a:t>
            </a:r>
          </a:p>
          <a:p>
            <a:pPr>
              <a:lnSpc>
                <a:spcPct val="80000"/>
              </a:lnSpc>
            </a:pPr>
            <a:endParaRPr lang="en-US" sz="2200" i="1" dirty="0" smtClean="0">
              <a:latin typeface="Times New Roman" pitchFamily="18" charset="0"/>
              <a:cs typeface="Times New Roman" pitchFamily="18" charset="0"/>
            </a:endParaRPr>
          </a:p>
          <a:p>
            <a:pPr>
              <a:lnSpc>
                <a:spcPct val="80000"/>
              </a:lnSpc>
            </a:pPr>
            <a:r>
              <a:rPr lang="en-US" sz="2200" i="1" dirty="0" smtClean="0">
                <a:latin typeface="Times New Roman" pitchFamily="18" charset="0"/>
                <a:cs typeface="Times New Roman" pitchFamily="18" charset="0"/>
              </a:rPr>
              <a:t>3. With God as Its Object:</a:t>
            </a:r>
          </a:p>
          <a:p>
            <a:pPr>
              <a:lnSpc>
                <a:spcPct val="80000"/>
              </a:lnSpc>
            </a:pPr>
            <a:r>
              <a:rPr lang="en-US" sz="2200" i="1" dirty="0" smtClean="0">
                <a:latin typeface="Times New Roman" pitchFamily="18" charset="0"/>
                <a:cs typeface="Times New Roman" pitchFamily="18" charset="0"/>
              </a:rPr>
              <a:t>In the Bible it is God who is especially brought before us as the object of praise. His whole creation praises Him, from the angels of heaven (</a:t>
            </a:r>
            <a:r>
              <a:rPr lang="en-US" sz="2200" i="1" u="sng" dirty="0" smtClean="0">
                <a:latin typeface="Times New Roman" pitchFamily="18" charset="0"/>
                <a:cs typeface="Times New Roman" pitchFamily="18" charset="0"/>
              </a:rPr>
              <a:t>Psa_103:20</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Rev_5:11</a:t>
            </a:r>
            <a:r>
              <a:rPr lang="en-US" sz="2200" i="1" dirty="0" smtClean="0">
                <a:latin typeface="Times New Roman" pitchFamily="18" charset="0"/>
                <a:cs typeface="Times New Roman" pitchFamily="18" charset="0"/>
              </a:rPr>
              <a:t>) to those lower existences that are unconscious or even inanimate (</a:t>
            </a:r>
            <a:r>
              <a:rPr lang="en-US" sz="2200" i="1" u="sng" dirty="0" smtClean="0">
                <a:latin typeface="Times New Roman" pitchFamily="18" charset="0"/>
                <a:cs typeface="Times New Roman" pitchFamily="18" charset="0"/>
              </a:rPr>
              <a:t>Psa_19:1-4</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Psa_148:1-10</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Rev_5:13</a:t>
            </a:r>
            <a:r>
              <a:rPr lang="en-US" sz="2200" i="1" dirty="0" smtClean="0">
                <a:latin typeface="Times New Roman" pitchFamily="18" charset="0"/>
                <a:cs typeface="Times New Roman" pitchFamily="18" charset="0"/>
              </a:rPr>
              <a:t>). But it is with the praises offered to God by man, and with the human duty of praising God, that the Scriptures are principally concerned. In regard to this subject the following points may be noticed: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pPr>
              <a:lnSpc>
                <a:spcPct val="80000"/>
              </a:lnSpc>
            </a:pPr>
            <a:r>
              <a:rPr lang="en-US" sz="2400" b="1" i="1" dirty="0" smtClean="0">
                <a:latin typeface="Times New Roman" pitchFamily="18" charset="0"/>
                <a:cs typeface="Times New Roman" pitchFamily="18" charset="0"/>
              </a:rPr>
              <a:t>(1) The Grounds of Praise.</a:t>
            </a:r>
            <a:endParaRPr lang="en-US" sz="2400" i="1" dirty="0" smtClean="0">
              <a:latin typeface="Times New Roman" pitchFamily="18" charset="0"/>
              <a:cs typeface="Times New Roman" pitchFamily="18" charset="0"/>
            </a:endParaRPr>
          </a:p>
          <a:p>
            <a:pPr>
              <a:lnSpc>
                <a:spcPct val="80000"/>
              </a:lnSpc>
            </a:pPr>
            <a:r>
              <a:rPr lang="en-US" sz="2400" i="1" dirty="0" smtClean="0">
                <a:latin typeface="Times New Roman" pitchFamily="18" charset="0"/>
                <a:cs typeface="Times New Roman" pitchFamily="18" charset="0"/>
              </a:rPr>
              <a:t>Sometimes God is praised for His inherent qualities. His majesty (</a:t>
            </a:r>
            <a:r>
              <a:rPr lang="en-US" sz="2400" i="1" u="sng" dirty="0" smtClean="0">
                <a:latin typeface="Times New Roman" pitchFamily="18" charset="0"/>
                <a:cs typeface="Times New Roman" pitchFamily="18" charset="0"/>
              </a:rPr>
              <a:t>Psa_104:1</a:t>
            </a:r>
            <a:r>
              <a:rPr lang="en-US" sz="2400" i="1" dirty="0" smtClean="0">
                <a:latin typeface="Times New Roman" pitchFamily="18" charset="0"/>
                <a:cs typeface="Times New Roman" pitchFamily="18" charset="0"/>
              </a:rPr>
              <a:t>) or holiness (</a:t>
            </a:r>
            <a:r>
              <a:rPr lang="en-US" sz="2400" i="1" u="sng" dirty="0" smtClean="0">
                <a:latin typeface="Times New Roman" pitchFamily="18" charset="0"/>
                <a:cs typeface="Times New Roman" pitchFamily="18" charset="0"/>
              </a:rPr>
              <a:t>Isa_6:3</a:t>
            </a:r>
            <a:r>
              <a:rPr lang="en-US" sz="2400" i="1" dirty="0" smtClean="0">
                <a:latin typeface="Times New Roman" pitchFamily="18" charset="0"/>
                <a:cs typeface="Times New Roman" pitchFamily="18" charset="0"/>
              </a:rPr>
              <a:t>) fills the mind, and He is “glorified as God” (</a:t>
            </a:r>
            <a:r>
              <a:rPr lang="en-US" sz="2400" i="1" u="sng" dirty="0" smtClean="0">
                <a:latin typeface="Times New Roman" pitchFamily="18" charset="0"/>
                <a:cs typeface="Times New Roman" pitchFamily="18" charset="0"/>
              </a:rPr>
              <a:t>Rom_1:21</a:t>
            </a:r>
            <a:r>
              <a:rPr lang="en-US" sz="2400" i="1" dirty="0" smtClean="0">
                <a:latin typeface="Times New Roman" pitchFamily="18" charset="0"/>
                <a:cs typeface="Times New Roman" pitchFamily="18" charset="0"/>
              </a:rPr>
              <a:t>) in view of what He essentially is. More frequently He is praised for His works in creation, providence, and redemption. References may be dispensed with here, for the evidence meets us on almost every page of the sacred literature from Genesis to Revelation, and the Book of Psalms in particular, from beginning to end, is occupied with these themes. When God's operations under these aspects present themselves, not simply as general effects of His power and wisdom, but as expressions of His personal love to the individual, the nation, the church, His works become benefits, and praise passes into blessing and thanksgiving (</a:t>
            </a:r>
            <a:r>
              <a:rPr lang="en-US" sz="2400" i="1" dirty="0" err="1" smtClean="0">
                <a:latin typeface="Times New Roman" pitchFamily="18" charset="0"/>
                <a:cs typeface="Times New Roman" pitchFamily="18" charset="0"/>
              </a:rPr>
              <a:t>Pss</a:t>
            </a:r>
            <a:r>
              <a:rPr lang="en-US" sz="2400" i="1" dirty="0" smtClean="0">
                <a:latin typeface="Times New Roman" pitchFamily="18" charset="0"/>
                <a:cs typeface="Times New Roman" pitchFamily="18" charset="0"/>
              </a:rPr>
              <a:t> 34; 103; </a:t>
            </a:r>
            <a:r>
              <a:rPr lang="en-US" sz="2400" i="1" u="sng" dirty="0" smtClean="0">
                <a:latin typeface="Times New Roman" pitchFamily="18" charset="0"/>
                <a:cs typeface="Times New Roman" pitchFamily="18" charset="0"/>
              </a:rPr>
              <a:t>Eph_1:3</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1Pe_1:3</a:t>
            </a:r>
            <a:r>
              <a:rPr lang="en-US" sz="2400" i="1" dirty="0" smtClean="0">
                <a:latin typeface="Times New Roman" pitchFamily="18" charset="0"/>
                <a:cs typeface="Times New Roman" pitchFamily="18" charset="0"/>
              </a:rPr>
              <a:t>).</a:t>
            </a:r>
            <a:endParaRPr lang="en-US" i="1" dirty="0" smtClean="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pPr>
              <a:lnSpc>
                <a:spcPct val="80000"/>
              </a:lnSpc>
            </a:pPr>
            <a:r>
              <a:rPr lang="en-US" sz="2200" b="1" i="1" dirty="0" smtClean="0">
                <a:latin typeface="Times New Roman" pitchFamily="18" charset="0"/>
                <a:cs typeface="Times New Roman" pitchFamily="18" charset="0"/>
              </a:rPr>
              <a:t>(2) The Modes of Praise.</a:t>
            </a:r>
            <a:endParaRPr lang="en-US" sz="2200" i="1" dirty="0" smtClean="0">
              <a:latin typeface="Times New Roman" pitchFamily="18" charset="0"/>
              <a:cs typeface="Times New Roman" pitchFamily="18" charset="0"/>
            </a:endParaRPr>
          </a:p>
          <a:p>
            <a:pPr>
              <a:lnSpc>
                <a:spcPct val="80000"/>
              </a:lnSpc>
            </a:pPr>
            <a:r>
              <a:rPr lang="en-US" sz="2200" i="1" dirty="0" smtClean="0">
                <a:latin typeface="Times New Roman" pitchFamily="18" charset="0"/>
                <a:cs typeface="Times New Roman" pitchFamily="18" charset="0"/>
              </a:rPr>
              <a:t>True praise of God, as distinguished from false praise (</a:t>
            </a:r>
            <a:r>
              <a:rPr lang="en-US" sz="2200" i="1" u="sng" dirty="0" smtClean="0">
                <a:latin typeface="Times New Roman" pitchFamily="18" charset="0"/>
                <a:cs typeface="Times New Roman" pitchFamily="18" charset="0"/>
              </a:rPr>
              <a:t>Isa_29:13</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Mat_15:8</a:t>
            </a:r>
            <a:r>
              <a:rPr lang="en-US" sz="2200" i="1" dirty="0" smtClean="0">
                <a:latin typeface="Times New Roman" pitchFamily="18" charset="0"/>
                <a:cs typeface="Times New Roman" pitchFamily="18" charset="0"/>
              </a:rPr>
              <a:t>), is first of all an inward emotion - a gladness and rejoicing of the heart (</a:t>
            </a:r>
            <a:r>
              <a:rPr lang="en-US" sz="2200" i="1" u="sng" dirty="0" smtClean="0">
                <a:latin typeface="Times New Roman" pitchFamily="18" charset="0"/>
                <a:cs typeface="Times New Roman" pitchFamily="18" charset="0"/>
              </a:rPr>
              <a:t>Psa_4:7</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Psa_33:21</a:t>
            </a:r>
            <a:r>
              <a:rPr lang="en-US" sz="2200" i="1" dirty="0" smtClean="0">
                <a:latin typeface="Times New Roman" pitchFamily="18" charset="0"/>
                <a:cs typeface="Times New Roman" pitchFamily="18" charset="0"/>
              </a:rPr>
              <a:t>), a music of the soul and spirit (</a:t>
            </a:r>
            <a:r>
              <a:rPr lang="en-US" sz="2200" i="1" u="sng" dirty="0" smtClean="0">
                <a:latin typeface="Times New Roman" pitchFamily="18" charset="0"/>
                <a:cs typeface="Times New Roman" pitchFamily="18" charset="0"/>
              </a:rPr>
              <a:t>Psa_103:1</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Luk_1:46</a:t>
            </a:r>
            <a:r>
              <a:rPr lang="en-US" sz="2200" i="1" dirty="0" smtClean="0">
                <a:latin typeface="Times New Roman" pitchFamily="18" charset="0"/>
                <a:cs typeface="Times New Roman" pitchFamily="18" charset="0"/>
              </a:rPr>
              <a:t> f) which no language can adequately express (</a:t>
            </a:r>
            <a:r>
              <a:rPr lang="en-US" sz="2200" i="1" u="sng" dirty="0" smtClean="0">
                <a:latin typeface="Times New Roman" pitchFamily="18" charset="0"/>
                <a:cs typeface="Times New Roman" pitchFamily="18" charset="0"/>
              </a:rPr>
              <a:t>Psa_106:2</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2Co_9:15</a:t>
            </a:r>
            <a:r>
              <a:rPr lang="en-US" sz="2200" i="1" dirty="0" smtClean="0">
                <a:latin typeface="Times New Roman" pitchFamily="18" charset="0"/>
                <a:cs typeface="Times New Roman" pitchFamily="18" charset="0"/>
              </a:rPr>
              <a:t>). But utterance is natural to strong emotion, and the mouth instinctively strives to express the praises of the heart (</a:t>
            </a:r>
            <a:r>
              <a:rPr lang="en-US" sz="2200" i="1" u="sng" dirty="0" smtClean="0">
                <a:latin typeface="Times New Roman" pitchFamily="18" charset="0"/>
                <a:cs typeface="Times New Roman" pitchFamily="18" charset="0"/>
              </a:rPr>
              <a:t>Psa_51:15</a:t>
            </a:r>
            <a:r>
              <a:rPr lang="en-US" sz="2200" i="1" dirty="0" smtClean="0">
                <a:latin typeface="Times New Roman" pitchFamily="18" charset="0"/>
                <a:cs typeface="Times New Roman" pitchFamily="18" charset="0"/>
              </a:rPr>
              <a:t> and passim). Many of the most moving passages in Scripture come from the inspiration of the spirit of praise awakened by the contemplation of the divine majesty or power or wisdom or kindness, but above all by the revelation of redeeming love. Again, the spirit of praise is a social spirit calling for social utterance. The man who praises God desires to praise Him in the hearing of other men (</a:t>
            </a:r>
            <a:r>
              <a:rPr lang="en-US" sz="2200" i="1" u="sng" dirty="0" smtClean="0">
                <a:latin typeface="Times New Roman" pitchFamily="18" charset="0"/>
                <a:cs typeface="Times New Roman" pitchFamily="18" charset="0"/>
              </a:rPr>
              <a:t>Psa_40:10</a:t>
            </a:r>
            <a:r>
              <a:rPr lang="en-US" sz="2200" i="1" dirty="0" smtClean="0">
                <a:latin typeface="Times New Roman" pitchFamily="18" charset="0"/>
                <a:cs typeface="Times New Roman" pitchFamily="18" charset="0"/>
              </a:rPr>
              <a:t>), and desires also that their praises should be joined with his own (</a:t>
            </a:r>
            <a:r>
              <a:rPr lang="en-US" sz="2200" i="1" u="sng" dirty="0" smtClean="0">
                <a:latin typeface="Times New Roman" pitchFamily="18" charset="0"/>
                <a:cs typeface="Times New Roman" pitchFamily="18" charset="0"/>
              </a:rPr>
              <a:t>Psa_34:3</a:t>
            </a:r>
            <a:r>
              <a:rPr lang="en-US" sz="2200" i="1" dirty="0" smtClean="0">
                <a:latin typeface="Times New Roman" pitchFamily="18" charset="0"/>
                <a:cs typeface="Times New Roman" pitchFamily="18" charset="0"/>
              </a:rPr>
              <a:t>). Further, the spirit of praise is a spirit of song. It may find expression in other ways - in sacrifice (</a:t>
            </a:r>
            <a:r>
              <a:rPr lang="en-US" sz="2200" i="1" u="sng" dirty="0" smtClean="0">
                <a:latin typeface="Times New Roman" pitchFamily="18" charset="0"/>
                <a:cs typeface="Times New Roman" pitchFamily="18" charset="0"/>
              </a:rPr>
              <a:t>Lev_7:13</a:t>
            </a:r>
            <a:r>
              <a:rPr lang="en-US" sz="2200" i="1" dirty="0" smtClean="0">
                <a:latin typeface="Times New Roman" pitchFamily="18" charset="0"/>
                <a:cs typeface="Times New Roman" pitchFamily="18" charset="0"/>
              </a:rPr>
              <a:t>), or testimony (</a:t>
            </a:r>
            <a:r>
              <a:rPr lang="en-US" sz="2200" i="1" u="sng" dirty="0" smtClean="0">
                <a:latin typeface="Times New Roman" pitchFamily="18" charset="0"/>
                <a:cs typeface="Times New Roman" pitchFamily="18" charset="0"/>
              </a:rPr>
              <a:t>Psa_66:16</a:t>
            </a:r>
            <a:r>
              <a:rPr lang="en-US" sz="2200" i="1" dirty="0" smtClean="0">
                <a:latin typeface="Times New Roman" pitchFamily="18" charset="0"/>
                <a:cs typeface="Times New Roman" pitchFamily="18" charset="0"/>
              </a:rPr>
              <a:t>), or prayer</a:t>
            </a:r>
            <a:endParaRPr lang="en-US" sz="20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pPr>
              <a:lnSpc>
                <a:spcPct val="80000"/>
              </a:lnSpc>
            </a:pPr>
            <a:r>
              <a:rPr lang="en-US" sz="2400" i="1" dirty="0" smtClean="0">
                <a:latin typeface="Times New Roman" pitchFamily="18" charset="0"/>
                <a:cs typeface="Times New Roman" pitchFamily="18" charset="0"/>
              </a:rPr>
              <a:t>(</a:t>
            </a:r>
            <a:r>
              <a:rPr lang="en-US" sz="2400" i="1" u="sng" dirty="0" smtClean="0">
                <a:latin typeface="Times New Roman" pitchFamily="18" charset="0"/>
                <a:cs typeface="Times New Roman" pitchFamily="18" charset="0"/>
              </a:rPr>
              <a:t>Col_1:3</a:t>
            </a:r>
            <a:r>
              <a:rPr lang="en-US" sz="2400" i="1" dirty="0" smtClean="0">
                <a:latin typeface="Times New Roman" pitchFamily="18" charset="0"/>
                <a:cs typeface="Times New Roman" pitchFamily="18" charset="0"/>
              </a:rPr>
              <a:t>); but it finds its most natural and its fullest utterance in lyrical and musical forms. When God fills the heart with praise He puts a new song into the mouth (</a:t>
            </a:r>
            <a:r>
              <a:rPr lang="en-US" sz="2400" i="1" u="sng" dirty="0" smtClean="0">
                <a:latin typeface="Times New Roman" pitchFamily="18" charset="0"/>
                <a:cs typeface="Times New Roman" pitchFamily="18" charset="0"/>
              </a:rPr>
              <a:t>Psa_40:3</a:t>
            </a:r>
            <a:r>
              <a:rPr lang="en-US" sz="2400" i="1" dirty="0" smtClean="0">
                <a:latin typeface="Times New Roman" pitchFamily="18" charset="0"/>
                <a:cs typeface="Times New Roman" pitchFamily="18" charset="0"/>
              </a:rPr>
              <a:t>). The Book of Psalms is the proof of this for the Old Testament. And when we pass to the New Testament we find that, alike for angels and men, for the church on earth and the church in heaven, the higher moods of praise express themselves in bursts of song (</a:t>
            </a:r>
            <a:r>
              <a:rPr lang="en-US" sz="2400" i="1" u="sng" dirty="0" smtClean="0">
                <a:latin typeface="Times New Roman" pitchFamily="18" charset="0"/>
                <a:cs typeface="Times New Roman" pitchFamily="18" charset="0"/>
              </a:rPr>
              <a:t>Luk_2:14</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Eph_5:19</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Col_3:16</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Rev_5:9</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Rev_14:3</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Rev_15:3</a:t>
            </a:r>
            <a:r>
              <a:rPr lang="en-US" sz="2400" i="1" dirty="0" smtClean="0">
                <a:latin typeface="Times New Roman" pitchFamily="18" charset="0"/>
                <a:cs typeface="Times New Roman" pitchFamily="18" charset="0"/>
              </a:rPr>
              <a:t>). Finally, both in the Old Testament and New Testament, the spirit of song gives birth to ordered modes of public praise. In their earlier expressions the praises of Israel were joyful outbursts in which song was mingled with shouting and dancing to a rude accompaniment of </a:t>
            </a:r>
            <a:r>
              <a:rPr lang="en-US" sz="2400" i="1" dirty="0" err="1" smtClean="0">
                <a:latin typeface="Times New Roman" pitchFamily="18" charset="0"/>
                <a:cs typeface="Times New Roman" pitchFamily="18" charset="0"/>
              </a:rPr>
              <a:t>timbrels</a:t>
            </a:r>
            <a:r>
              <a:rPr lang="en-US" sz="2400" i="1" dirty="0" smtClean="0">
                <a:latin typeface="Times New Roman" pitchFamily="18" charset="0"/>
                <a:cs typeface="Times New Roman" pitchFamily="18" charset="0"/>
              </a:rPr>
              <a:t> and trumpets (</a:t>
            </a:r>
            <a:r>
              <a:rPr lang="en-US" sz="2400" i="1" u="sng" dirty="0" smtClean="0">
                <a:latin typeface="Times New Roman" pitchFamily="18" charset="0"/>
                <a:cs typeface="Times New Roman" pitchFamily="18" charset="0"/>
              </a:rPr>
              <a:t>Exo_15:20</a:t>
            </a:r>
            <a:r>
              <a:rPr lang="en-US" sz="2400" i="1" dirty="0" smtClean="0">
                <a:latin typeface="Times New Roman" pitchFamily="18" charset="0"/>
                <a:cs typeface="Times New Roman" pitchFamily="18" charset="0"/>
              </a:rPr>
              <a:t> ff; </a:t>
            </a:r>
            <a:r>
              <a:rPr lang="en-US" sz="2400" i="1" u="sng" dirty="0" smtClean="0">
                <a:latin typeface="Times New Roman" pitchFamily="18" charset="0"/>
                <a:cs typeface="Times New Roman" pitchFamily="18" charset="0"/>
              </a:rPr>
              <a:t>2Sa_6:5</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2Sa_6:14</a:t>
            </a:r>
            <a:r>
              <a:rPr lang="en-US" sz="2400" i="1" dirty="0" smtClean="0">
                <a:latin typeface="Times New Roman" pitchFamily="18" charset="0"/>
                <a:cs typeface="Times New Roman" pitchFamily="18" charset="0"/>
              </a:rPr>
              <a:t> ff). In later times Israel had its sacred Psalter, its guilds of trained singers</a:t>
            </a:r>
            <a:endParaRPr lang="en-US" sz="24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a:t>
            </a:r>
            <a:r>
              <a:rPr lang="en-US" sz="2400" i="1" dirty="0" smtClean="0">
                <a:latin typeface="Times New Roman" pitchFamily="18" charset="0"/>
                <a:cs typeface="Times New Roman" pitchFamily="18" charset="0"/>
              </a:rPr>
              <a:t>.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pPr>
              <a:lnSpc>
                <a:spcPct val="80000"/>
              </a:lnSpc>
            </a:pPr>
            <a:r>
              <a:rPr lang="en-US" sz="2400" i="1" dirty="0" smtClean="0">
                <a:latin typeface="Times New Roman" pitchFamily="18" charset="0"/>
                <a:cs typeface="Times New Roman" pitchFamily="18" charset="0"/>
              </a:rPr>
              <a:t>(</a:t>
            </a:r>
            <a:r>
              <a:rPr lang="en-US" sz="2400" i="1" u="sng" dirty="0" smtClean="0">
                <a:latin typeface="Times New Roman" pitchFamily="18" charset="0"/>
                <a:cs typeface="Times New Roman" pitchFamily="18" charset="0"/>
              </a:rPr>
              <a:t>Ezr_2:41</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Neh_7:44</a:t>
            </a:r>
            <a:r>
              <a:rPr lang="en-US" sz="2400" i="1" dirty="0" smtClean="0">
                <a:latin typeface="Times New Roman" pitchFamily="18" charset="0"/>
                <a:cs typeface="Times New Roman" pitchFamily="18" charset="0"/>
              </a:rPr>
              <a:t>), its skilled musicians (</a:t>
            </a:r>
            <a:r>
              <a:rPr lang="en-US" sz="2400" i="1" u="sng" dirty="0" smtClean="0">
                <a:latin typeface="Times New Roman" pitchFamily="18" charset="0"/>
                <a:cs typeface="Times New Roman" pitchFamily="18" charset="0"/>
              </a:rPr>
              <a:t>Psa_42:1-11</a:t>
            </a:r>
            <a:r>
              <a:rPr lang="en-US" sz="2400" i="1" dirty="0" smtClean="0">
                <a:latin typeface="Times New Roman" pitchFamily="18" charset="0"/>
                <a:cs typeface="Times New Roman" pitchFamily="18" charset="0"/>
              </a:rPr>
              <a:t>; 49, etc.); and the praise that waited for God in Zion was full of the solemn beauty of holiness (</a:t>
            </a:r>
            <a:r>
              <a:rPr lang="en-US" sz="2400" i="1" u="sng" dirty="0" smtClean="0">
                <a:latin typeface="Times New Roman" pitchFamily="18" charset="0"/>
                <a:cs typeface="Times New Roman" pitchFamily="18" charset="0"/>
              </a:rPr>
              <a:t>Psa_29:2</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Psa_96:9</a:t>
            </a:r>
            <a:r>
              <a:rPr lang="en-US" sz="2400" i="1" dirty="0" smtClean="0">
                <a:latin typeface="Times New Roman" pitchFamily="18" charset="0"/>
                <a:cs typeface="Times New Roman" pitchFamily="18" charset="0"/>
              </a:rPr>
              <a:t>). In the New Testament the Psalter is still a manual of social praise. The “hymn” which Jesus sang with His disciples after the Last Supper (</a:t>
            </a:r>
            <a:r>
              <a:rPr lang="en-US" sz="2400" i="1" u="sng" dirty="0" smtClean="0">
                <a:latin typeface="Times New Roman" pitchFamily="18" charset="0"/>
                <a:cs typeface="Times New Roman" pitchFamily="18" charset="0"/>
              </a:rPr>
              <a:t>Mat_26:30</a:t>
            </a:r>
            <a:r>
              <a:rPr lang="en-US" sz="2400" i="1" dirty="0" smtClean="0">
                <a:latin typeface="Times New Roman" pitchFamily="18" charset="0"/>
                <a:cs typeface="Times New Roman" pitchFamily="18" charset="0"/>
              </a:rPr>
              <a:t>) would be a Hebrew psalm, probably from the </a:t>
            </a:r>
            <a:r>
              <a:rPr lang="en-US" sz="2400" i="1" dirty="0" err="1" smtClean="0">
                <a:latin typeface="Times New Roman" pitchFamily="18" charset="0"/>
                <a:cs typeface="Times New Roman" pitchFamily="18" charset="0"/>
              </a:rPr>
              <a:t>Hallel</a:t>
            </a:r>
            <a:r>
              <a:rPr lang="en-US" sz="2400" i="1"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Pss</a:t>
            </a:r>
            <a:r>
              <a:rPr lang="en-US" sz="2400" i="1" dirty="0" smtClean="0">
                <a:latin typeface="Times New Roman" pitchFamily="18" charset="0"/>
                <a:cs typeface="Times New Roman" pitchFamily="18" charset="0"/>
              </a:rPr>
              <a:t> 113 through 118) which was used at the Passover service, and various references in the Epistles point to the continued employment of the ancient psalms in Christian worship (</a:t>
            </a:r>
            <a:r>
              <a:rPr lang="en-US" sz="2400" i="1" u="sng" dirty="0" smtClean="0">
                <a:latin typeface="Times New Roman" pitchFamily="18" charset="0"/>
                <a:cs typeface="Times New Roman" pitchFamily="18" charset="0"/>
              </a:rPr>
              <a:t>1Co_14:26</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Eph_5:19</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Col_3:16</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Jam_5:13</a:t>
            </a:r>
            <a:r>
              <a:rPr lang="en-US" sz="2400" i="1" dirty="0" smtClean="0">
                <a:latin typeface="Times New Roman" pitchFamily="18" charset="0"/>
                <a:cs typeface="Times New Roman" pitchFamily="18" charset="0"/>
              </a:rPr>
              <a:t>). But the Psalter of the Jewish church could not suffice to express the distinctive moods of Christian feeling. Original utterance of the spirit of Christian song was one of the manifestations of the gift of tongues (</a:t>
            </a:r>
            <a:r>
              <a:rPr lang="en-US" sz="2400" i="1" u="sng" dirty="0" smtClean="0">
                <a:latin typeface="Times New Roman" pitchFamily="18" charset="0"/>
                <a:cs typeface="Times New Roman" pitchFamily="18" charset="0"/>
              </a:rPr>
              <a:t>1Co_14:15-17</a:t>
            </a:r>
            <a:r>
              <a:rPr lang="en-US" sz="2400" i="1" dirty="0" smtClean="0">
                <a:latin typeface="Times New Roman" pitchFamily="18" charset="0"/>
                <a:cs typeface="Times New Roman" pitchFamily="18" charset="0"/>
              </a:rPr>
              <a:t>). Paul distinguishes hymns and spiritual songs from psalms</a:t>
            </a:r>
            <a:endParaRPr lang="en-US" sz="24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pPr>
              <a:lnSpc>
                <a:spcPct val="80000"/>
              </a:lnSpc>
            </a:pPr>
            <a:r>
              <a:rPr lang="en-US" sz="2400" i="1" dirty="0" smtClean="0">
                <a:latin typeface="Times New Roman" pitchFamily="18" charset="0"/>
                <a:cs typeface="Times New Roman" pitchFamily="18" charset="0"/>
              </a:rPr>
              <a:t>(</a:t>
            </a:r>
            <a:r>
              <a:rPr lang="en-US" sz="2400" i="1" u="sng" dirty="0" smtClean="0">
                <a:latin typeface="Times New Roman" pitchFamily="18" charset="0"/>
                <a:cs typeface="Times New Roman" pitchFamily="18" charset="0"/>
              </a:rPr>
              <a:t>Eph_5:19</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Col_3:16</a:t>
            </a:r>
            <a:r>
              <a:rPr lang="en-US" sz="2400" i="1" dirty="0" smtClean="0">
                <a:latin typeface="Times New Roman" pitchFamily="18" charset="0"/>
                <a:cs typeface="Times New Roman" pitchFamily="18" charset="0"/>
              </a:rPr>
              <a:t>); and it was hymns that he and Silas sang at midnight in the prison of Philippi (</a:t>
            </a:r>
            <a:r>
              <a:rPr lang="en-US" sz="2400" i="1" u="sng" dirty="0" smtClean="0">
                <a:latin typeface="Times New Roman" pitchFamily="18" charset="0"/>
                <a:cs typeface="Times New Roman" pitchFamily="18" charset="0"/>
              </a:rPr>
              <a:t>Act_16:25</a:t>
            </a:r>
            <a:r>
              <a:rPr lang="en-US" sz="2400" i="1" dirty="0" smtClean="0">
                <a:latin typeface="Times New Roman" pitchFamily="18" charset="0"/>
                <a:cs typeface="Times New Roman" pitchFamily="18" charset="0"/>
              </a:rPr>
              <a:t> the Revised Version (British and American)). But from hymns and songs that were the spontaneous utterance of individual feeling the development was natural, in New Testament as in Old Testament times, to hymns that were sung in unison by a whole congregation; and in rhythmic passages like </a:t>
            </a:r>
            <a:r>
              <a:rPr lang="en-US" sz="2400" i="1" u="sng" dirty="0" smtClean="0">
                <a:latin typeface="Times New Roman" pitchFamily="18" charset="0"/>
                <a:cs typeface="Times New Roman" pitchFamily="18" charset="0"/>
              </a:rPr>
              <a:t>1Ti_3:16</a:t>
            </a:r>
            <a:r>
              <a:rPr lang="en-US" sz="2400" i="1" dirty="0" smtClean="0">
                <a:latin typeface="Times New Roman" pitchFamily="18" charset="0"/>
                <a:cs typeface="Times New Roman" pitchFamily="18" charset="0"/>
              </a:rPr>
              <a:t>; </a:t>
            </a:r>
            <a:r>
              <a:rPr lang="en-US" sz="2400" i="1" u="sng" dirty="0" smtClean="0">
                <a:latin typeface="Times New Roman" pitchFamily="18" charset="0"/>
                <a:cs typeface="Times New Roman" pitchFamily="18" charset="0"/>
              </a:rPr>
              <a:t>Rev_15:3</a:t>
            </a:r>
            <a:r>
              <a:rPr lang="en-US" sz="2400" i="1" dirty="0" smtClean="0">
                <a:latin typeface="Times New Roman" pitchFamily="18" charset="0"/>
                <a:cs typeface="Times New Roman" pitchFamily="18" charset="0"/>
              </a:rPr>
              <a:t> f, we seem to have fragments of a primitive Christian hymnology, such as Pliny bears witness to for the early years of the 2nd century, when he informs Trajan that the Christians of Bithynia at their morning meetings sang a hymn in alternate strains to Christ as God (Ep. x.97). See PERSECUTION.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lstStyle/>
          <a:p>
            <a:pPr>
              <a:lnSpc>
                <a:spcPct val="80000"/>
              </a:lnSpc>
            </a:pPr>
            <a:r>
              <a:rPr lang="en-US" sz="2400" b="1" i="1" dirty="0" smtClean="0">
                <a:latin typeface="Times New Roman" pitchFamily="18" charset="0"/>
                <a:cs typeface="Times New Roman" pitchFamily="18" charset="0"/>
              </a:rPr>
              <a:t>(3) The Duty of Praise.</a:t>
            </a:r>
            <a:endParaRPr lang="en-US" sz="2400" i="1" dirty="0" smtClean="0">
              <a:latin typeface="Times New Roman" pitchFamily="18" charset="0"/>
              <a:cs typeface="Times New Roman" pitchFamily="18" charset="0"/>
            </a:endParaRPr>
          </a:p>
          <a:p>
            <a:pPr>
              <a:lnSpc>
                <a:spcPct val="80000"/>
              </a:lnSpc>
            </a:pPr>
            <a:r>
              <a:rPr lang="en-US" sz="2200" i="1" dirty="0" smtClean="0">
                <a:latin typeface="Times New Roman" pitchFamily="18" charset="0"/>
                <a:cs typeface="Times New Roman" pitchFamily="18" charset="0"/>
              </a:rPr>
              <a:t>Praise is everywhere represented in the Bible as a duty no less than a natural impulse and a delight. To fail in this duty is to withhold from God's glory that belongs to Him (</a:t>
            </a:r>
            <a:r>
              <a:rPr lang="en-US" sz="2200" i="1" u="sng" dirty="0" smtClean="0">
                <a:latin typeface="Times New Roman" pitchFamily="18" charset="0"/>
                <a:cs typeface="Times New Roman" pitchFamily="18" charset="0"/>
              </a:rPr>
              <a:t>Psa_50:23</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Rom_1:20</a:t>
            </a:r>
            <a:r>
              <a:rPr lang="en-US" sz="2200" i="1" dirty="0" smtClean="0">
                <a:latin typeface="Times New Roman" pitchFamily="18" charset="0"/>
                <a:cs typeface="Times New Roman" pitchFamily="18" charset="0"/>
              </a:rPr>
              <a:t> f); it is to shut one's eyes to the signs of His presence (</a:t>
            </a:r>
            <a:r>
              <a:rPr lang="en-US" sz="2200" i="1" u="sng" dirty="0" smtClean="0">
                <a:latin typeface="Times New Roman" pitchFamily="18" charset="0"/>
                <a:cs typeface="Times New Roman" pitchFamily="18" charset="0"/>
              </a:rPr>
              <a:t>Isa_40:26</a:t>
            </a:r>
            <a:r>
              <a:rPr lang="en-US" sz="2200" i="1" dirty="0" smtClean="0">
                <a:latin typeface="Times New Roman" pitchFamily="18" charset="0"/>
                <a:cs typeface="Times New Roman" pitchFamily="18" charset="0"/>
              </a:rPr>
              <a:t> ff), to be forgetful of His mercies (</a:t>
            </a:r>
            <a:r>
              <a:rPr lang="en-US" sz="2200" i="1" u="sng" dirty="0" smtClean="0">
                <a:latin typeface="Times New Roman" pitchFamily="18" charset="0"/>
                <a:cs typeface="Times New Roman" pitchFamily="18" charset="0"/>
              </a:rPr>
              <a:t>Deu_6:12</a:t>
            </a:r>
            <a:r>
              <a:rPr lang="en-US" sz="2200" i="1" dirty="0" smtClean="0">
                <a:latin typeface="Times New Roman" pitchFamily="18" charset="0"/>
                <a:cs typeface="Times New Roman" pitchFamily="18" charset="0"/>
              </a:rPr>
              <a:t>), and unthankful for His kindness (</a:t>
            </a:r>
            <a:r>
              <a:rPr lang="en-US" sz="2200" i="1" u="sng" dirty="0" smtClean="0">
                <a:latin typeface="Times New Roman" pitchFamily="18" charset="0"/>
                <a:cs typeface="Times New Roman" pitchFamily="18" charset="0"/>
              </a:rPr>
              <a:t>Luk_6:35</a:t>
            </a:r>
            <a:r>
              <a:rPr lang="en-US" sz="2200" i="1" dirty="0" smtClean="0">
                <a:latin typeface="Times New Roman" pitchFamily="18" charset="0"/>
                <a:cs typeface="Times New Roman" pitchFamily="18" charset="0"/>
              </a:rPr>
              <a:t>). If we are not to fall into these sins, but are to give to God the honor and glory and gratitude we owe Him, we must earnestly cultivate the spirit and habit of praise. From holy men of old we learn that this may be done by arousing the soul from its slothfulness and sluggishness (</a:t>
            </a:r>
            <a:r>
              <a:rPr lang="en-US" sz="2200" i="1" u="sng" dirty="0" smtClean="0">
                <a:latin typeface="Times New Roman" pitchFamily="18" charset="0"/>
                <a:cs typeface="Times New Roman" pitchFamily="18" charset="0"/>
              </a:rPr>
              <a:t>Psa_57:8</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Psa_103:1</a:t>
            </a:r>
            <a:r>
              <a:rPr lang="en-US" sz="2200" i="1" dirty="0" smtClean="0">
                <a:latin typeface="Times New Roman" pitchFamily="18" charset="0"/>
                <a:cs typeface="Times New Roman" pitchFamily="18" charset="0"/>
              </a:rPr>
              <a:t>), by fixing the heart upon God (</a:t>
            </a:r>
            <a:r>
              <a:rPr lang="en-US" sz="2200" i="1" u="sng" dirty="0" smtClean="0">
                <a:latin typeface="Times New Roman" pitchFamily="18" charset="0"/>
                <a:cs typeface="Times New Roman" pitchFamily="18" charset="0"/>
              </a:rPr>
              <a:t>Psa_57:7</a:t>
            </a:r>
            <a:r>
              <a:rPr lang="en-US" sz="2200" i="1" dirty="0" smtClean="0">
                <a:latin typeface="Times New Roman" pitchFamily="18" charset="0"/>
                <a:cs typeface="Times New Roman" pitchFamily="18" charset="0"/>
              </a:rPr>
              <a:t>; </a:t>
            </a:r>
            <a:r>
              <a:rPr lang="en-US" sz="2200" i="1" u="sng" dirty="0" smtClean="0">
                <a:latin typeface="Times New Roman" pitchFamily="18" charset="0"/>
                <a:cs typeface="Times New Roman" pitchFamily="18" charset="0"/>
              </a:rPr>
              <a:t>Psa_108:1</a:t>
            </a:r>
            <a:r>
              <a:rPr lang="en-US" sz="2200" i="1" dirty="0" smtClean="0">
                <a:latin typeface="Times New Roman" pitchFamily="18" charset="0"/>
                <a:cs typeface="Times New Roman" pitchFamily="18" charset="0"/>
              </a:rPr>
              <a:t>), by meditation on His works and ways (</a:t>
            </a:r>
            <a:r>
              <a:rPr lang="en-US" sz="2200" i="1" u="sng" dirty="0" smtClean="0">
                <a:latin typeface="Times New Roman" pitchFamily="18" charset="0"/>
                <a:cs typeface="Times New Roman" pitchFamily="18" charset="0"/>
              </a:rPr>
              <a:t>Psa_77:11</a:t>
            </a:r>
            <a:r>
              <a:rPr lang="en-US" sz="2200" i="1" dirty="0" smtClean="0">
                <a:latin typeface="Times New Roman" pitchFamily="18" charset="0"/>
                <a:cs typeface="Times New Roman" pitchFamily="18" charset="0"/>
              </a:rPr>
              <a:t> ff), by recounting His benefits (</a:t>
            </a:r>
            <a:r>
              <a:rPr lang="en-US" sz="2200" i="1" u="sng" dirty="0" smtClean="0">
                <a:latin typeface="Times New Roman" pitchFamily="18" charset="0"/>
                <a:cs typeface="Times New Roman" pitchFamily="18" charset="0"/>
              </a:rPr>
              <a:t>Psa_103:2</a:t>
            </a:r>
            <a:r>
              <a:rPr lang="en-US" sz="2200" i="1" dirty="0" smtClean="0">
                <a:latin typeface="Times New Roman" pitchFamily="18" charset="0"/>
                <a:cs typeface="Times New Roman" pitchFamily="18" charset="0"/>
              </a:rPr>
              <a:t>), above all, for those to whom He has spoken in His Son, by dwelling upon His unspeakable gift (</a:t>
            </a:r>
            <a:r>
              <a:rPr lang="en-US" sz="2200" i="1" u="sng" dirty="0" smtClean="0">
                <a:latin typeface="Times New Roman" pitchFamily="18" charset="0"/>
                <a:cs typeface="Times New Roman" pitchFamily="18" charset="0"/>
              </a:rPr>
              <a:t>2Co_9:15</a:t>
            </a:r>
            <a:r>
              <a:rPr lang="en-US" sz="2200" i="1" dirty="0" smtClean="0">
                <a:latin typeface="Times New Roman" pitchFamily="18" charset="0"/>
                <a:cs typeface="Times New Roman" pitchFamily="18" charset="0"/>
              </a:rPr>
              <a:t>; compare </a:t>
            </a:r>
            <a:r>
              <a:rPr lang="en-US" sz="2200" i="1" u="sng" dirty="0" smtClean="0">
                <a:latin typeface="Times New Roman" pitchFamily="18" charset="0"/>
                <a:cs typeface="Times New Roman" pitchFamily="18" charset="0"/>
              </a:rPr>
              <a:t>Rom_8:31</a:t>
            </a:r>
            <a:r>
              <a:rPr lang="en-US" sz="2200" i="1" dirty="0" smtClean="0">
                <a:latin typeface="Times New Roman" pitchFamily="18" charset="0"/>
                <a:cs typeface="Times New Roman" pitchFamily="18" charset="0"/>
              </a:rPr>
              <a:t> ff; </a:t>
            </a:r>
            <a:r>
              <a:rPr lang="en-US" sz="2200" i="1" u="sng" dirty="0" smtClean="0">
                <a:latin typeface="Times New Roman" pitchFamily="18" charset="0"/>
                <a:cs typeface="Times New Roman" pitchFamily="18" charset="0"/>
              </a:rPr>
              <a:t>1Jo_3:1</a:t>
            </a:r>
            <a:r>
              <a:rPr lang="en-US" sz="2200" i="1" dirty="0" smtClean="0">
                <a:latin typeface="Times New Roman" pitchFamily="18" charset="0"/>
                <a:cs typeface="Times New Roman" pitchFamily="18" charset="0"/>
              </a:rPr>
              <a:t>). See also WORSHIP.</a:t>
            </a:r>
            <a:endParaRPr lang="en-US" sz="22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en-US" sz="4000" i="1" dirty="0" smtClean="0">
                <a:latin typeface="Times New Roman" pitchFamily="18" charset="0"/>
                <a:cs typeface="Times New Roman" pitchFamily="18" charset="0"/>
              </a:rPr>
              <a:t>R. A. Torrey’s New Topical Textbook</a:t>
            </a:r>
            <a:endParaRPr lang="en-US" sz="4000" i="1" dirty="0">
              <a:latin typeface="Times New Roman" pitchFamily="18" charset="0"/>
              <a:cs typeface="Times New Roman" pitchFamily="18" charset="0"/>
            </a:endParaRPr>
          </a:p>
        </p:txBody>
      </p:sp>
      <p:sp>
        <p:nvSpPr>
          <p:cNvPr id="4" name="Content Placeholder 3"/>
          <p:cNvSpPr>
            <a:spLocks noGrp="1"/>
          </p:cNvSpPr>
          <p:nvPr>
            <p:ph sz="half" idx="1"/>
          </p:nvPr>
        </p:nvSpPr>
        <p:spPr/>
        <p:txBody>
          <a:bodyPr/>
          <a:lstStyle/>
          <a:p>
            <a:pPr>
              <a:lnSpc>
                <a:spcPct val="80000"/>
              </a:lnSpc>
            </a:pPr>
            <a:r>
              <a:rPr lang="en-US" sz="2400" b="1" dirty="0" smtClean="0">
                <a:latin typeface="Times New Roman" pitchFamily="18" charset="0"/>
                <a:cs typeface="Times New Roman" pitchFamily="18" charset="0"/>
              </a:rPr>
              <a:t>Praise</a:t>
            </a:r>
            <a:endParaRPr lang="en-US" sz="2400" dirty="0" smtClean="0">
              <a:latin typeface="Times New Roman" pitchFamily="18" charset="0"/>
              <a:cs typeface="Times New Roman" pitchFamily="18" charset="0"/>
            </a:endParaRPr>
          </a:p>
          <a:p>
            <a:pPr>
              <a:lnSpc>
                <a:spcPct val="80000"/>
              </a:lnSpc>
            </a:pPr>
            <a:r>
              <a:rPr lang="en-US" sz="2400" dirty="0" smtClean="0">
                <a:latin typeface="Times New Roman" pitchFamily="18" charset="0"/>
                <a:cs typeface="Times New Roman" pitchFamily="18" charset="0"/>
              </a:rPr>
              <a:t>God is worthy of</a:t>
            </a:r>
          </a:p>
          <a:p>
            <a:pPr>
              <a:lnSpc>
                <a:spcPct val="80000"/>
              </a:lnSpc>
            </a:pPr>
            <a:r>
              <a:rPr lang="en-US" sz="2400" u="sng" dirty="0" smtClean="0">
                <a:latin typeface="Times New Roman" pitchFamily="18" charset="0"/>
                <a:cs typeface="Times New Roman" pitchFamily="18" charset="0"/>
              </a:rPr>
              <a:t>2Sa_22:4</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Christ is worthy of</a:t>
            </a:r>
          </a:p>
          <a:p>
            <a:pPr>
              <a:lnSpc>
                <a:spcPct val="80000"/>
              </a:lnSpc>
            </a:pPr>
            <a:r>
              <a:rPr lang="en-US" sz="2400" u="sng" dirty="0" smtClean="0">
                <a:latin typeface="Times New Roman" pitchFamily="18" charset="0"/>
                <a:cs typeface="Times New Roman" pitchFamily="18" charset="0"/>
              </a:rPr>
              <a:t>Rev_5:12</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God is glorified by</a:t>
            </a:r>
          </a:p>
          <a:p>
            <a:pPr>
              <a:lnSpc>
                <a:spcPct val="80000"/>
              </a:lnSpc>
            </a:pPr>
            <a:r>
              <a:rPr lang="en-US" sz="2400" u="sng" dirty="0" smtClean="0">
                <a:latin typeface="Times New Roman" pitchFamily="18" charset="0"/>
                <a:cs typeface="Times New Roman" pitchFamily="18" charset="0"/>
              </a:rPr>
              <a:t>Psa_22:23</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Psa_50:23</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Offered to Christ</a:t>
            </a:r>
          </a:p>
          <a:p>
            <a:pPr>
              <a:lnSpc>
                <a:spcPct val="80000"/>
              </a:lnSpc>
            </a:pPr>
            <a:r>
              <a:rPr lang="en-US" sz="2400" u="sng" dirty="0" smtClean="0">
                <a:latin typeface="Times New Roman" pitchFamily="18" charset="0"/>
                <a:cs typeface="Times New Roman" pitchFamily="18" charset="0"/>
              </a:rPr>
              <a:t>Joh_12:13</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Acceptable through Christ</a:t>
            </a:r>
          </a:p>
          <a:p>
            <a:pPr>
              <a:lnSpc>
                <a:spcPct val="80000"/>
              </a:lnSpc>
            </a:pPr>
            <a:r>
              <a:rPr lang="en-US" sz="2400" u="sng" dirty="0" smtClean="0">
                <a:latin typeface="Times New Roman" pitchFamily="18" charset="0"/>
                <a:cs typeface="Times New Roman" pitchFamily="18" charset="0"/>
              </a:rPr>
              <a:t>Heb_13:15</a:t>
            </a:r>
            <a:r>
              <a:rPr lang="en-US" sz="2400" dirty="0" smtClean="0">
                <a:latin typeface="Times New Roman" pitchFamily="18" charset="0"/>
                <a:cs typeface="Times New Roman" pitchFamily="18" charset="0"/>
              </a:rPr>
              <a:t>; </a:t>
            </a:r>
          </a:p>
        </p:txBody>
      </p:sp>
      <p:sp>
        <p:nvSpPr>
          <p:cNvPr id="5" name="Content Placeholder 4"/>
          <p:cNvSpPr>
            <a:spLocks noGrp="1"/>
          </p:cNvSpPr>
          <p:nvPr>
            <p:ph sz="half" idx="2"/>
          </p:nvPr>
        </p:nvSpPr>
        <p:spPr>
          <a:xfrm>
            <a:off x="4648200" y="1600200"/>
            <a:ext cx="4038600" cy="4876800"/>
          </a:xfrm>
        </p:spPr>
        <p:txBody>
          <a:bodyPr/>
          <a:lstStyle/>
          <a:p>
            <a:pPr>
              <a:lnSpc>
                <a:spcPct val="80000"/>
              </a:lnSpc>
            </a:pPr>
            <a:r>
              <a:rPr lang="en-US" sz="2000" dirty="0" smtClean="0">
                <a:latin typeface="Times New Roman" pitchFamily="18" charset="0"/>
                <a:cs typeface="Times New Roman" pitchFamily="18" charset="0"/>
              </a:rPr>
              <a:t>IS DUE TO GOD ON ACCOUNT OF</a:t>
            </a:r>
          </a:p>
          <a:p>
            <a:pPr>
              <a:lnSpc>
                <a:spcPct val="80000"/>
              </a:lnSpc>
            </a:pPr>
            <a:r>
              <a:rPr lang="en-US" sz="2000" dirty="0" smtClean="0">
                <a:latin typeface="Times New Roman" pitchFamily="18" charset="0"/>
                <a:cs typeface="Times New Roman" pitchFamily="18" charset="0"/>
              </a:rPr>
              <a:t>His majesty</a:t>
            </a:r>
          </a:p>
          <a:p>
            <a:pPr>
              <a:lnSpc>
                <a:spcPct val="80000"/>
              </a:lnSpc>
            </a:pPr>
            <a:r>
              <a:rPr lang="en-US" sz="2000" u="sng" dirty="0" smtClean="0">
                <a:latin typeface="Times New Roman" pitchFamily="18" charset="0"/>
                <a:cs typeface="Times New Roman" pitchFamily="18" charset="0"/>
              </a:rPr>
              <a:t>Psa_96:1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Psa_96:6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Isa_24:14</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glory</a:t>
            </a:r>
          </a:p>
          <a:p>
            <a:pPr>
              <a:lnSpc>
                <a:spcPct val="80000"/>
              </a:lnSpc>
            </a:pPr>
            <a:r>
              <a:rPr lang="en-US" sz="2000" u="sng" dirty="0" smtClean="0">
                <a:latin typeface="Times New Roman" pitchFamily="18" charset="0"/>
                <a:cs typeface="Times New Roman" pitchFamily="18" charset="0"/>
              </a:rPr>
              <a:t>Psa_138:5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Eze_3:12</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a:t>
            </a:r>
            <a:r>
              <a:rPr lang="en-US" sz="2000" dirty="0" err="1" smtClean="0">
                <a:latin typeface="Times New Roman" pitchFamily="18" charset="0"/>
                <a:cs typeface="Times New Roman" pitchFamily="18" charset="0"/>
              </a:rPr>
              <a:t>excellency</a:t>
            </a:r>
            <a:endParaRPr lang="en-US" sz="2000" dirty="0" smtClean="0">
              <a:latin typeface="Times New Roman" pitchFamily="18" charset="0"/>
              <a:cs typeface="Times New Roman" pitchFamily="18" charset="0"/>
            </a:endParaRPr>
          </a:p>
          <a:p>
            <a:pPr>
              <a:lnSpc>
                <a:spcPct val="80000"/>
              </a:lnSpc>
            </a:pPr>
            <a:r>
              <a:rPr lang="en-US" sz="2000" u="sng" dirty="0" smtClean="0">
                <a:latin typeface="Times New Roman" pitchFamily="18" charset="0"/>
                <a:cs typeface="Times New Roman" pitchFamily="18" charset="0"/>
              </a:rPr>
              <a:t>Exo_15:7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Psa_148:13</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greatness</a:t>
            </a:r>
          </a:p>
          <a:p>
            <a:pPr>
              <a:lnSpc>
                <a:spcPct val="80000"/>
              </a:lnSpc>
            </a:pPr>
            <a:r>
              <a:rPr lang="en-US" sz="2000" u="sng" dirty="0" smtClean="0">
                <a:latin typeface="Times New Roman" pitchFamily="18" charset="0"/>
                <a:cs typeface="Times New Roman" pitchFamily="18" charset="0"/>
              </a:rPr>
              <a:t>1Ch_16:25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Psa_145:3</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holiness</a:t>
            </a:r>
          </a:p>
          <a:p>
            <a:pPr>
              <a:lnSpc>
                <a:spcPct val="80000"/>
              </a:lnSpc>
            </a:pPr>
            <a:r>
              <a:rPr lang="en-US" sz="2000" u="sng" dirty="0" smtClean="0">
                <a:latin typeface="Times New Roman" pitchFamily="18" charset="0"/>
                <a:cs typeface="Times New Roman" pitchFamily="18" charset="0"/>
              </a:rPr>
              <a:t>Exo_15:11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Isa_6:3</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wisdom</a:t>
            </a:r>
          </a:p>
          <a:p>
            <a:pPr>
              <a:lnSpc>
                <a:spcPct val="80000"/>
              </a:lnSpc>
            </a:pPr>
            <a:r>
              <a:rPr lang="en-US" sz="2000" u="sng" dirty="0" smtClean="0">
                <a:latin typeface="Times New Roman" pitchFamily="18" charset="0"/>
                <a:cs typeface="Times New Roman" pitchFamily="18" charset="0"/>
              </a:rPr>
              <a:t>Dan_2:20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Jud_1:25</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power</a:t>
            </a:r>
          </a:p>
          <a:p>
            <a:pPr>
              <a:lnSpc>
                <a:spcPct val="80000"/>
              </a:lnSpc>
            </a:pPr>
            <a:r>
              <a:rPr lang="en-US" sz="2000" u="sng" dirty="0" smtClean="0">
                <a:latin typeface="Times New Roman" pitchFamily="18" charset="0"/>
                <a:cs typeface="Times New Roman" pitchFamily="18" charset="0"/>
              </a:rPr>
              <a:t>Psa_21:13</a:t>
            </a:r>
            <a:r>
              <a:rPr lang="en-US" sz="2000" dirty="0" smtClean="0">
                <a:latin typeface="Times New Roman" pitchFamily="18" charset="0"/>
                <a:cs typeface="Times New Roman" pitchFamily="18" charset="0"/>
              </a:rP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pPr>
              <a:lnSpc>
                <a:spcPct val="80000"/>
              </a:lnSpc>
            </a:pPr>
            <a:r>
              <a:rPr lang="en-US" sz="2000" dirty="0" smtClean="0">
                <a:latin typeface="Times New Roman" pitchFamily="18" charset="0"/>
                <a:cs typeface="Times New Roman" pitchFamily="18" charset="0"/>
              </a:rPr>
              <a:t>His goodness</a:t>
            </a:r>
          </a:p>
          <a:p>
            <a:pPr>
              <a:lnSpc>
                <a:spcPct val="80000"/>
              </a:lnSpc>
            </a:pPr>
            <a:r>
              <a:rPr lang="en-US" sz="2000" u="sng" dirty="0" smtClean="0">
                <a:latin typeface="Times New Roman" pitchFamily="18" charset="0"/>
                <a:cs typeface="Times New Roman" pitchFamily="18" charset="0"/>
              </a:rPr>
              <a:t>Psa_107:8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Psa_118:1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Psa_136:1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Jer_33:11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mercy</a:t>
            </a:r>
          </a:p>
          <a:p>
            <a:pPr>
              <a:lnSpc>
                <a:spcPct val="80000"/>
              </a:lnSpc>
            </a:pPr>
            <a:r>
              <a:rPr lang="en-US" sz="2000" u="sng" dirty="0" smtClean="0">
                <a:latin typeface="Times New Roman" pitchFamily="18" charset="0"/>
                <a:cs typeface="Times New Roman" pitchFamily="18" charset="0"/>
              </a:rPr>
              <a:t>2Ch_20:21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Psa_89:1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Psa_118:1-4</a:t>
            </a:r>
            <a:r>
              <a:rPr lang="en-US" sz="2000" dirty="0" smtClean="0">
                <a:latin typeface="Times New Roman" pitchFamily="18" charset="0"/>
                <a:cs typeface="Times New Roman" pitchFamily="18" charset="0"/>
              </a:rPr>
              <a:t>; Psa. 136:1-26; </a:t>
            </a:r>
          </a:p>
          <a:p>
            <a:pPr>
              <a:lnSpc>
                <a:spcPct val="80000"/>
              </a:lnSpc>
            </a:pPr>
            <a:r>
              <a:rPr lang="en-US" sz="2000" dirty="0" smtClean="0">
                <a:latin typeface="Times New Roman" pitchFamily="18" charset="0"/>
                <a:cs typeface="Times New Roman" pitchFamily="18" charset="0"/>
              </a:rPr>
              <a:t>His loving-kindness and truth</a:t>
            </a:r>
          </a:p>
          <a:p>
            <a:pPr>
              <a:lnSpc>
                <a:spcPct val="80000"/>
              </a:lnSpc>
            </a:pPr>
            <a:r>
              <a:rPr lang="en-US" sz="2000" u="sng" dirty="0" smtClean="0">
                <a:latin typeface="Times New Roman" pitchFamily="18" charset="0"/>
                <a:cs typeface="Times New Roman" pitchFamily="18" charset="0"/>
              </a:rPr>
              <a:t>Psa_138:2</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faithfulness and truth</a:t>
            </a:r>
          </a:p>
          <a:p>
            <a:pPr>
              <a:lnSpc>
                <a:spcPct val="80000"/>
              </a:lnSpc>
            </a:pPr>
            <a:r>
              <a:rPr lang="en-US" sz="2000" u="sng" dirty="0" smtClean="0">
                <a:latin typeface="Times New Roman" pitchFamily="18" charset="0"/>
                <a:cs typeface="Times New Roman" pitchFamily="18" charset="0"/>
              </a:rPr>
              <a:t>Isa_25:1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salvation</a:t>
            </a:r>
          </a:p>
          <a:p>
            <a:pPr>
              <a:lnSpc>
                <a:spcPct val="80000"/>
              </a:lnSpc>
            </a:pPr>
            <a:r>
              <a:rPr lang="en-US" sz="2000" u="sng" dirty="0" smtClean="0">
                <a:latin typeface="Times New Roman" pitchFamily="18" charset="0"/>
                <a:cs typeface="Times New Roman" pitchFamily="18" charset="0"/>
              </a:rPr>
              <a:t>Psa_18:46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Isa_35:10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Isa_61:10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Luk_1:68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Luk_1:69</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wonderful works</a:t>
            </a:r>
          </a:p>
          <a:p>
            <a:pPr>
              <a:lnSpc>
                <a:spcPct val="80000"/>
              </a:lnSpc>
            </a:pPr>
            <a:r>
              <a:rPr lang="en-US" sz="2000" u="sng" dirty="0" smtClean="0">
                <a:latin typeface="Times New Roman" pitchFamily="18" charset="0"/>
                <a:cs typeface="Times New Roman" pitchFamily="18" charset="0"/>
              </a:rPr>
              <a:t>Psa_89:5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Psa_150:2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Isa_25:1</a:t>
            </a:r>
            <a:r>
              <a:rPr lang="en-US" sz="2000" dirty="0" smtClean="0">
                <a:latin typeface="Times New Roman" pitchFamily="18" charset="0"/>
                <a:cs typeface="Times New Roman" pitchFamily="18" charset="0"/>
              </a:rPr>
              <a:t>; </a:t>
            </a:r>
          </a:p>
        </p:txBody>
      </p:sp>
      <p:sp>
        <p:nvSpPr>
          <p:cNvPr id="4" name="Content Placeholder 3"/>
          <p:cNvSpPr>
            <a:spLocks noGrp="1"/>
          </p:cNvSpPr>
          <p:nvPr>
            <p:ph sz="half" idx="2"/>
          </p:nvPr>
        </p:nvSpPr>
        <p:spPr/>
        <p:txBody>
          <a:bodyPr/>
          <a:lstStyle/>
          <a:p>
            <a:pPr>
              <a:lnSpc>
                <a:spcPct val="80000"/>
              </a:lnSpc>
            </a:pPr>
            <a:r>
              <a:rPr lang="en-US" sz="2000" dirty="0" smtClean="0">
                <a:latin typeface="Times New Roman" pitchFamily="18" charset="0"/>
                <a:cs typeface="Times New Roman" pitchFamily="18" charset="0"/>
              </a:rPr>
              <a:t>His consolation</a:t>
            </a:r>
          </a:p>
          <a:p>
            <a:pPr>
              <a:lnSpc>
                <a:spcPct val="80000"/>
              </a:lnSpc>
            </a:pPr>
            <a:r>
              <a:rPr lang="en-US" sz="2000" u="sng" dirty="0" smtClean="0">
                <a:latin typeface="Times New Roman" pitchFamily="18" charset="0"/>
                <a:cs typeface="Times New Roman" pitchFamily="18" charset="0"/>
              </a:rPr>
              <a:t>Psa_42:5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Isa_12:1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judgment</a:t>
            </a:r>
          </a:p>
          <a:p>
            <a:pPr>
              <a:lnSpc>
                <a:spcPct val="80000"/>
              </a:lnSpc>
            </a:pPr>
            <a:r>
              <a:rPr lang="en-US" sz="2000" u="sng" dirty="0" smtClean="0">
                <a:latin typeface="Times New Roman" pitchFamily="18" charset="0"/>
                <a:cs typeface="Times New Roman" pitchFamily="18" charset="0"/>
              </a:rPr>
              <a:t>Psa_101:1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His counsel</a:t>
            </a:r>
          </a:p>
          <a:p>
            <a:pPr>
              <a:lnSpc>
                <a:spcPct val="80000"/>
              </a:lnSpc>
            </a:pPr>
            <a:r>
              <a:rPr lang="en-US" sz="2000" u="sng" dirty="0" smtClean="0">
                <a:latin typeface="Times New Roman" pitchFamily="18" charset="0"/>
                <a:cs typeface="Times New Roman" pitchFamily="18" charset="0"/>
              </a:rPr>
              <a:t>Psa_16:7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Jer_32:19</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Fulfilling of his promises</a:t>
            </a:r>
          </a:p>
          <a:p>
            <a:pPr>
              <a:lnSpc>
                <a:spcPct val="80000"/>
              </a:lnSpc>
            </a:pPr>
            <a:r>
              <a:rPr lang="en-US" sz="2000" u="sng" dirty="0" smtClean="0">
                <a:latin typeface="Times New Roman" pitchFamily="18" charset="0"/>
                <a:cs typeface="Times New Roman" pitchFamily="18" charset="0"/>
              </a:rPr>
              <a:t>1Ki_8:56</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Pardon of sin</a:t>
            </a:r>
          </a:p>
          <a:p>
            <a:pPr>
              <a:lnSpc>
                <a:spcPct val="80000"/>
              </a:lnSpc>
            </a:pPr>
            <a:r>
              <a:rPr lang="en-US" sz="2000" u="sng" dirty="0" smtClean="0">
                <a:latin typeface="Times New Roman" pitchFamily="18" charset="0"/>
                <a:cs typeface="Times New Roman" pitchFamily="18" charset="0"/>
              </a:rPr>
              <a:t>Psa_103:1-3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Hos_14:2</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Spiritual health</a:t>
            </a:r>
          </a:p>
          <a:p>
            <a:pPr>
              <a:lnSpc>
                <a:spcPct val="80000"/>
              </a:lnSpc>
            </a:pPr>
            <a:r>
              <a:rPr lang="en-US" sz="2000" u="sng" dirty="0" smtClean="0">
                <a:latin typeface="Times New Roman" pitchFamily="18" charset="0"/>
                <a:cs typeface="Times New Roman" pitchFamily="18" charset="0"/>
              </a:rPr>
              <a:t>Psa_103:3</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Constant preservation</a:t>
            </a:r>
          </a:p>
          <a:p>
            <a:pPr>
              <a:lnSpc>
                <a:spcPct val="80000"/>
              </a:lnSpc>
            </a:pPr>
            <a:r>
              <a:rPr lang="en-US" sz="2000" u="sng" dirty="0" smtClean="0">
                <a:latin typeface="Times New Roman" pitchFamily="18" charset="0"/>
                <a:cs typeface="Times New Roman" pitchFamily="18" charset="0"/>
              </a:rPr>
              <a:t>Psa_71:6-8</a:t>
            </a:r>
            <a:r>
              <a:rPr lang="en-US" sz="2000" dirty="0" smtClean="0">
                <a:latin typeface="Times New Roman" pitchFamily="18" charset="0"/>
                <a:cs typeface="Times New Roman" pitchFamily="18" charset="0"/>
              </a:rPr>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pPr>
              <a:lnSpc>
                <a:spcPct val="80000"/>
              </a:lnSpc>
            </a:pPr>
            <a:r>
              <a:rPr lang="en-US" sz="2000" dirty="0" smtClean="0">
                <a:latin typeface="Times New Roman" pitchFamily="18" charset="0"/>
                <a:cs typeface="Times New Roman" pitchFamily="18" charset="0"/>
              </a:rPr>
              <a:t>Deliverance</a:t>
            </a:r>
          </a:p>
          <a:p>
            <a:pPr>
              <a:lnSpc>
                <a:spcPct val="80000"/>
              </a:lnSpc>
            </a:pPr>
            <a:r>
              <a:rPr lang="en-US" sz="2000" u="sng" dirty="0" smtClean="0">
                <a:latin typeface="Times New Roman" pitchFamily="18" charset="0"/>
                <a:cs typeface="Times New Roman" pitchFamily="18" charset="0"/>
              </a:rPr>
              <a:t>Psa_40:1-3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Psa_124:6</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Protection</a:t>
            </a:r>
          </a:p>
          <a:p>
            <a:pPr>
              <a:lnSpc>
                <a:spcPct val="80000"/>
              </a:lnSpc>
            </a:pPr>
            <a:r>
              <a:rPr lang="en-US" sz="2000" u="sng" dirty="0" smtClean="0">
                <a:latin typeface="Times New Roman" pitchFamily="18" charset="0"/>
                <a:cs typeface="Times New Roman" pitchFamily="18" charset="0"/>
              </a:rPr>
              <a:t>Psa_28:7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Psa_59:17</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Answering prayer</a:t>
            </a:r>
          </a:p>
          <a:p>
            <a:pPr>
              <a:lnSpc>
                <a:spcPct val="80000"/>
              </a:lnSpc>
            </a:pPr>
            <a:r>
              <a:rPr lang="en-US" sz="2000" u="sng" dirty="0" smtClean="0">
                <a:latin typeface="Times New Roman" pitchFamily="18" charset="0"/>
                <a:cs typeface="Times New Roman" pitchFamily="18" charset="0"/>
              </a:rPr>
              <a:t>Psa_28:6</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Psa_118:21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The hope of glory</a:t>
            </a:r>
          </a:p>
          <a:p>
            <a:pPr>
              <a:lnSpc>
                <a:spcPct val="80000"/>
              </a:lnSpc>
            </a:pPr>
            <a:r>
              <a:rPr lang="en-US" sz="2000" u="sng" dirty="0" smtClean="0">
                <a:latin typeface="Times New Roman" pitchFamily="18" charset="0"/>
                <a:cs typeface="Times New Roman" pitchFamily="18" charset="0"/>
              </a:rPr>
              <a:t>1Pe_1:3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1Pe_1:4</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All spiritual blessings</a:t>
            </a:r>
          </a:p>
          <a:p>
            <a:pPr>
              <a:lnSpc>
                <a:spcPct val="80000"/>
              </a:lnSpc>
            </a:pPr>
            <a:r>
              <a:rPr lang="en-US" sz="2000" u="sng" dirty="0" smtClean="0">
                <a:latin typeface="Times New Roman" pitchFamily="18" charset="0"/>
                <a:cs typeface="Times New Roman" pitchFamily="18" charset="0"/>
              </a:rPr>
              <a:t>Psa_103:2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Eph_1:3</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All temporal blessings</a:t>
            </a:r>
          </a:p>
          <a:p>
            <a:pPr>
              <a:lnSpc>
                <a:spcPct val="80000"/>
              </a:lnSpc>
            </a:pPr>
            <a:r>
              <a:rPr lang="en-US" sz="2000" u="sng" dirty="0" smtClean="0">
                <a:latin typeface="Times New Roman" pitchFamily="18" charset="0"/>
                <a:cs typeface="Times New Roman" pitchFamily="18" charset="0"/>
              </a:rPr>
              <a:t>Psa_104:1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Psa_104:14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Psa_136:25</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The continuance of blessings</a:t>
            </a:r>
          </a:p>
          <a:p>
            <a:pPr>
              <a:lnSpc>
                <a:spcPct val="80000"/>
              </a:lnSpc>
            </a:pPr>
            <a:r>
              <a:rPr lang="en-US" sz="2000" u="sng" dirty="0" smtClean="0">
                <a:latin typeface="Times New Roman" pitchFamily="18" charset="0"/>
                <a:cs typeface="Times New Roman" pitchFamily="18" charset="0"/>
              </a:rPr>
              <a:t>Psa_68:19</a:t>
            </a:r>
            <a:r>
              <a:rPr lang="en-US" sz="2000" dirty="0" smtClean="0">
                <a:latin typeface="Times New Roman" pitchFamily="18" charset="0"/>
                <a:cs typeface="Times New Roman" pitchFamily="18" charset="0"/>
              </a:rPr>
              <a:t>; </a:t>
            </a:r>
          </a:p>
        </p:txBody>
      </p:sp>
      <p:sp>
        <p:nvSpPr>
          <p:cNvPr id="4" name="Content Placeholder 3"/>
          <p:cNvSpPr>
            <a:spLocks noGrp="1"/>
          </p:cNvSpPr>
          <p:nvPr>
            <p:ph sz="half" idx="2"/>
          </p:nvPr>
        </p:nvSpPr>
        <p:spPr/>
        <p:txBody>
          <a:bodyPr/>
          <a:lstStyle/>
          <a:p>
            <a:pPr>
              <a:lnSpc>
                <a:spcPct val="80000"/>
              </a:lnSpc>
            </a:pPr>
            <a:r>
              <a:rPr lang="en-US" sz="2400" dirty="0" smtClean="0">
                <a:latin typeface="Times New Roman" pitchFamily="18" charset="0"/>
                <a:cs typeface="Times New Roman" pitchFamily="18" charset="0"/>
              </a:rPr>
              <a:t>IS OBLIGATORY UPON</a:t>
            </a:r>
          </a:p>
          <a:p>
            <a:pPr>
              <a:lnSpc>
                <a:spcPct val="80000"/>
              </a:lnSpc>
            </a:pPr>
            <a:r>
              <a:rPr lang="en-US" sz="2000" dirty="0" smtClean="0">
                <a:latin typeface="Times New Roman" pitchFamily="18" charset="0"/>
                <a:cs typeface="Times New Roman" pitchFamily="18" charset="0"/>
              </a:rPr>
              <a:t>Angels</a:t>
            </a:r>
          </a:p>
          <a:p>
            <a:pPr>
              <a:lnSpc>
                <a:spcPct val="80000"/>
              </a:lnSpc>
            </a:pPr>
            <a:r>
              <a:rPr lang="en-US" sz="2000" u="sng" dirty="0" smtClean="0">
                <a:latin typeface="Times New Roman" pitchFamily="18" charset="0"/>
                <a:cs typeface="Times New Roman" pitchFamily="18" charset="0"/>
              </a:rPr>
              <a:t>Psa_103:20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Psa_148:2</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Saints</a:t>
            </a:r>
          </a:p>
          <a:p>
            <a:pPr>
              <a:lnSpc>
                <a:spcPct val="80000"/>
              </a:lnSpc>
            </a:pPr>
            <a:r>
              <a:rPr lang="en-US" sz="2000" u="sng" dirty="0" smtClean="0">
                <a:latin typeface="Times New Roman" pitchFamily="18" charset="0"/>
                <a:cs typeface="Times New Roman" pitchFamily="18" charset="0"/>
              </a:rPr>
              <a:t>Psa_30:4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Psa_149:5</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Gentiles</a:t>
            </a:r>
          </a:p>
          <a:p>
            <a:pPr>
              <a:lnSpc>
                <a:spcPct val="80000"/>
              </a:lnSpc>
            </a:pPr>
            <a:r>
              <a:rPr lang="en-US" sz="2000" u="sng" dirty="0" smtClean="0">
                <a:latin typeface="Times New Roman" pitchFamily="18" charset="0"/>
                <a:cs typeface="Times New Roman" pitchFamily="18" charset="0"/>
              </a:rPr>
              <a:t>Psa_117:1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Rom_15:11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Children</a:t>
            </a:r>
          </a:p>
          <a:p>
            <a:pPr>
              <a:lnSpc>
                <a:spcPct val="80000"/>
              </a:lnSpc>
            </a:pPr>
            <a:r>
              <a:rPr lang="en-US" sz="2000" u="sng" dirty="0" smtClean="0">
                <a:latin typeface="Times New Roman" pitchFamily="18" charset="0"/>
                <a:cs typeface="Times New Roman" pitchFamily="18" charset="0"/>
              </a:rPr>
              <a:t>Psa_8:2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Mat_21:16</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High and low</a:t>
            </a:r>
          </a:p>
          <a:p>
            <a:pPr>
              <a:lnSpc>
                <a:spcPct val="80000"/>
              </a:lnSpc>
            </a:pPr>
            <a:r>
              <a:rPr lang="en-US" sz="2000" u="sng" dirty="0" smtClean="0">
                <a:latin typeface="Times New Roman" pitchFamily="18" charset="0"/>
                <a:cs typeface="Times New Roman" pitchFamily="18" charset="0"/>
              </a:rPr>
              <a:t>Psa_148:1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Psa_148:11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Young and old</a:t>
            </a:r>
          </a:p>
          <a:p>
            <a:pPr>
              <a:lnSpc>
                <a:spcPct val="80000"/>
              </a:lnSpc>
            </a:pPr>
            <a:r>
              <a:rPr lang="en-US" sz="2000" u="sng" dirty="0" smtClean="0">
                <a:latin typeface="Times New Roman" pitchFamily="18" charset="0"/>
                <a:cs typeface="Times New Roman" pitchFamily="18" charset="0"/>
              </a:rPr>
              <a:t>Psa_148:1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Psa_148:12</a:t>
            </a:r>
            <a:r>
              <a:rPr lang="en-US" sz="2000" dirty="0" smtClean="0">
                <a:latin typeface="Times New Roman" pitchFamily="18" charset="0"/>
                <a:cs typeface="Times New Roman" pitchFamily="18"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pPr>
              <a:lnSpc>
                <a:spcPct val="80000"/>
              </a:lnSpc>
            </a:pPr>
            <a:r>
              <a:rPr lang="en-US" sz="2400" dirty="0" smtClean="0">
                <a:latin typeface="Times New Roman" pitchFamily="18" charset="0"/>
                <a:cs typeface="Times New Roman" pitchFamily="18" charset="0"/>
              </a:rPr>
              <a:t>Small and great</a:t>
            </a:r>
          </a:p>
          <a:p>
            <a:pPr>
              <a:lnSpc>
                <a:spcPct val="80000"/>
              </a:lnSpc>
            </a:pPr>
            <a:r>
              <a:rPr lang="en-US" sz="2400" u="sng" dirty="0" smtClean="0">
                <a:latin typeface="Times New Roman" pitchFamily="18" charset="0"/>
                <a:cs typeface="Times New Roman" pitchFamily="18" charset="0"/>
              </a:rPr>
              <a:t>Rev_19:5</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All men</a:t>
            </a:r>
          </a:p>
          <a:p>
            <a:pPr>
              <a:lnSpc>
                <a:spcPct val="80000"/>
              </a:lnSpc>
            </a:pPr>
            <a:r>
              <a:rPr lang="en-US" sz="2400" u="sng" dirty="0" smtClean="0">
                <a:latin typeface="Times New Roman" pitchFamily="18" charset="0"/>
                <a:cs typeface="Times New Roman" pitchFamily="18" charset="0"/>
              </a:rPr>
              <a:t>Psa_107:8</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Psa_145:21</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All creation</a:t>
            </a:r>
          </a:p>
          <a:p>
            <a:pPr>
              <a:lnSpc>
                <a:spcPct val="80000"/>
              </a:lnSpc>
            </a:pPr>
            <a:r>
              <a:rPr lang="en-US" sz="2400" u="sng" dirty="0" smtClean="0">
                <a:latin typeface="Times New Roman" pitchFamily="18" charset="0"/>
                <a:cs typeface="Times New Roman" pitchFamily="18" charset="0"/>
              </a:rPr>
              <a:t>Psa_148:1-10</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Psa_150:6</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Is good and comely</a:t>
            </a:r>
          </a:p>
          <a:p>
            <a:pPr>
              <a:lnSpc>
                <a:spcPct val="80000"/>
              </a:lnSpc>
            </a:pPr>
            <a:r>
              <a:rPr lang="en-US" sz="2400" u="sng" dirty="0" smtClean="0">
                <a:latin typeface="Times New Roman" pitchFamily="18" charset="0"/>
                <a:cs typeface="Times New Roman" pitchFamily="18" charset="0"/>
              </a:rPr>
              <a:t>Psa_33:1</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Psa_147:1</a:t>
            </a:r>
            <a:r>
              <a:rPr lang="en-US" sz="2400" dirty="0" smtClean="0">
                <a:latin typeface="Times New Roman" pitchFamily="18" charset="0"/>
                <a:cs typeface="Times New Roman" pitchFamily="18" charset="0"/>
              </a:rPr>
              <a:t>; </a:t>
            </a:r>
          </a:p>
        </p:txBody>
      </p:sp>
      <p:sp>
        <p:nvSpPr>
          <p:cNvPr id="4" name="Content Placeholder 3"/>
          <p:cNvSpPr>
            <a:spLocks noGrp="1"/>
          </p:cNvSpPr>
          <p:nvPr>
            <p:ph sz="half" idx="2"/>
          </p:nvPr>
        </p:nvSpPr>
        <p:spPr/>
        <p:txBody>
          <a:bodyPr/>
          <a:lstStyle/>
          <a:p>
            <a:pPr>
              <a:lnSpc>
                <a:spcPct val="80000"/>
              </a:lnSpc>
            </a:pPr>
            <a:r>
              <a:rPr lang="en-US" sz="2000" dirty="0" smtClean="0">
                <a:latin typeface="Times New Roman" pitchFamily="18" charset="0"/>
                <a:cs typeface="Times New Roman" pitchFamily="18" charset="0"/>
              </a:rPr>
              <a:t>SHOULD BE OFFERED</a:t>
            </a:r>
          </a:p>
          <a:p>
            <a:pPr>
              <a:lnSpc>
                <a:spcPct val="80000"/>
              </a:lnSpc>
            </a:pPr>
            <a:r>
              <a:rPr lang="en-US" sz="2000" dirty="0" smtClean="0">
                <a:latin typeface="Times New Roman" pitchFamily="18" charset="0"/>
                <a:cs typeface="Times New Roman" pitchFamily="18" charset="0"/>
              </a:rPr>
              <a:t>With the understanding</a:t>
            </a:r>
          </a:p>
          <a:p>
            <a:pPr>
              <a:lnSpc>
                <a:spcPct val="80000"/>
              </a:lnSpc>
            </a:pPr>
            <a:r>
              <a:rPr lang="en-US" sz="2000" u="sng" dirty="0" smtClean="0">
                <a:latin typeface="Times New Roman" pitchFamily="18" charset="0"/>
                <a:cs typeface="Times New Roman" pitchFamily="18" charset="0"/>
              </a:rPr>
              <a:t>Psa_47:7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1Co_14:15</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With the soul</a:t>
            </a:r>
          </a:p>
          <a:p>
            <a:pPr>
              <a:lnSpc>
                <a:spcPct val="80000"/>
              </a:lnSpc>
            </a:pPr>
            <a:r>
              <a:rPr lang="en-US" sz="2000" u="sng" dirty="0" smtClean="0">
                <a:latin typeface="Times New Roman" pitchFamily="18" charset="0"/>
                <a:cs typeface="Times New Roman" pitchFamily="18" charset="0"/>
              </a:rPr>
              <a:t>Psa_103:1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Psa_104:1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Psa_104:35</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With the whole heart</a:t>
            </a:r>
          </a:p>
          <a:p>
            <a:pPr>
              <a:lnSpc>
                <a:spcPct val="80000"/>
              </a:lnSpc>
            </a:pPr>
            <a:r>
              <a:rPr lang="en-US" sz="2000" u="sng" dirty="0" smtClean="0">
                <a:latin typeface="Times New Roman" pitchFamily="18" charset="0"/>
                <a:cs typeface="Times New Roman" pitchFamily="18" charset="0"/>
              </a:rPr>
              <a:t>Psa_9:1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Psa_111:1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Psa_138:1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With uprightness of heart</a:t>
            </a:r>
          </a:p>
          <a:p>
            <a:pPr>
              <a:lnSpc>
                <a:spcPct val="80000"/>
              </a:lnSpc>
            </a:pPr>
            <a:r>
              <a:rPr lang="en-US" sz="2000" u="sng" dirty="0" smtClean="0">
                <a:latin typeface="Times New Roman" pitchFamily="18" charset="0"/>
                <a:cs typeface="Times New Roman" pitchFamily="18" charset="0"/>
              </a:rPr>
              <a:t>Psa_119:7</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With the lips</a:t>
            </a:r>
          </a:p>
          <a:p>
            <a:pPr>
              <a:lnSpc>
                <a:spcPct val="80000"/>
              </a:lnSpc>
            </a:pPr>
            <a:r>
              <a:rPr lang="en-US" sz="2000" u="sng" dirty="0" smtClean="0">
                <a:latin typeface="Times New Roman" pitchFamily="18" charset="0"/>
                <a:cs typeface="Times New Roman" pitchFamily="18" charset="0"/>
              </a:rPr>
              <a:t>Psa_63:3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Psa_119:171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With the mouth</a:t>
            </a:r>
          </a:p>
          <a:p>
            <a:pPr>
              <a:lnSpc>
                <a:spcPct val="80000"/>
              </a:lnSpc>
            </a:pPr>
            <a:r>
              <a:rPr lang="en-US" sz="2000" u="sng" dirty="0" smtClean="0">
                <a:latin typeface="Times New Roman" pitchFamily="18" charset="0"/>
                <a:cs typeface="Times New Roman" pitchFamily="18" charset="0"/>
              </a:rPr>
              <a:t>Psa_51:15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Psa_63:5</a:t>
            </a:r>
            <a:r>
              <a:rPr lang="en-US" sz="2000" dirty="0" smtClean="0">
                <a:latin typeface="Times New Roman" pitchFamily="18" charset="0"/>
                <a:cs typeface="Times New Roman" pitchFamily="18" charset="0"/>
              </a:rPr>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pPr>
              <a:lnSpc>
                <a:spcPct val="80000"/>
              </a:lnSpc>
            </a:pPr>
            <a:r>
              <a:rPr lang="en-US" sz="2000" dirty="0" smtClean="0">
                <a:latin typeface="Times New Roman" pitchFamily="18" charset="0"/>
                <a:cs typeface="Times New Roman" pitchFamily="18" charset="0"/>
              </a:rPr>
              <a:t>With joy</a:t>
            </a:r>
          </a:p>
          <a:p>
            <a:pPr>
              <a:lnSpc>
                <a:spcPct val="80000"/>
              </a:lnSpc>
            </a:pPr>
            <a:r>
              <a:rPr lang="en-US" sz="2000" u="sng" dirty="0" smtClean="0">
                <a:latin typeface="Times New Roman" pitchFamily="18" charset="0"/>
                <a:cs typeface="Times New Roman" pitchFamily="18" charset="0"/>
              </a:rPr>
              <a:t>Psa_63:5</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Psa_98:4</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With gladness</a:t>
            </a:r>
          </a:p>
          <a:p>
            <a:pPr>
              <a:lnSpc>
                <a:spcPct val="80000"/>
              </a:lnSpc>
            </a:pPr>
            <a:r>
              <a:rPr lang="en-US" sz="2000" u="sng" dirty="0" smtClean="0">
                <a:latin typeface="Times New Roman" pitchFamily="18" charset="0"/>
                <a:cs typeface="Times New Roman" pitchFamily="18" charset="0"/>
              </a:rPr>
              <a:t>2Ch_29:30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Jer_33:11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With thankfulness</a:t>
            </a:r>
          </a:p>
          <a:p>
            <a:pPr>
              <a:lnSpc>
                <a:spcPct val="80000"/>
              </a:lnSpc>
            </a:pPr>
            <a:r>
              <a:rPr lang="en-US" sz="2000" u="sng" dirty="0" smtClean="0">
                <a:latin typeface="Times New Roman" pitchFamily="18" charset="0"/>
                <a:cs typeface="Times New Roman" pitchFamily="18" charset="0"/>
              </a:rPr>
              <a:t>1Ch_16:4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Neh_12:24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Psa_147:7</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Continually</a:t>
            </a:r>
          </a:p>
          <a:p>
            <a:pPr>
              <a:lnSpc>
                <a:spcPct val="80000"/>
              </a:lnSpc>
            </a:pPr>
            <a:r>
              <a:rPr lang="en-US" sz="2000" u="sng" dirty="0" smtClean="0">
                <a:latin typeface="Times New Roman" pitchFamily="18" charset="0"/>
                <a:cs typeface="Times New Roman" pitchFamily="18" charset="0"/>
              </a:rPr>
              <a:t>Psa_35:28</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Psa_71:6</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During life</a:t>
            </a:r>
          </a:p>
          <a:p>
            <a:pPr>
              <a:lnSpc>
                <a:spcPct val="80000"/>
              </a:lnSpc>
            </a:pPr>
            <a:r>
              <a:rPr lang="en-US" sz="2000" u="sng" dirty="0" smtClean="0">
                <a:latin typeface="Times New Roman" pitchFamily="18" charset="0"/>
                <a:cs typeface="Times New Roman" pitchFamily="18" charset="0"/>
              </a:rPr>
              <a:t>Psa_104:33</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More and more</a:t>
            </a:r>
          </a:p>
          <a:p>
            <a:pPr>
              <a:lnSpc>
                <a:spcPct val="80000"/>
              </a:lnSpc>
            </a:pPr>
            <a:r>
              <a:rPr lang="en-US" sz="2000" u="sng" dirty="0" smtClean="0">
                <a:latin typeface="Times New Roman" pitchFamily="18" charset="0"/>
                <a:cs typeface="Times New Roman" pitchFamily="18" charset="0"/>
              </a:rPr>
              <a:t>Psa_71:14</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Day and night</a:t>
            </a:r>
          </a:p>
          <a:p>
            <a:pPr>
              <a:lnSpc>
                <a:spcPct val="80000"/>
              </a:lnSpc>
            </a:pPr>
            <a:r>
              <a:rPr lang="en-US" sz="2000" u="sng" dirty="0" smtClean="0">
                <a:latin typeface="Times New Roman" pitchFamily="18" charset="0"/>
                <a:cs typeface="Times New Roman" pitchFamily="18" charset="0"/>
              </a:rPr>
              <a:t>Rev_4:8</a:t>
            </a:r>
            <a:r>
              <a:rPr lang="en-US" sz="2000" dirty="0" smtClean="0">
                <a:latin typeface="Times New Roman" pitchFamily="18" charset="0"/>
                <a:cs typeface="Times New Roman" pitchFamily="18" charset="0"/>
              </a:rPr>
              <a:t>; </a:t>
            </a:r>
          </a:p>
        </p:txBody>
      </p:sp>
      <p:sp>
        <p:nvSpPr>
          <p:cNvPr id="4" name="Content Placeholder 3"/>
          <p:cNvSpPr>
            <a:spLocks noGrp="1"/>
          </p:cNvSpPr>
          <p:nvPr>
            <p:ph sz="half" idx="2"/>
          </p:nvPr>
        </p:nvSpPr>
        <p:spPr/>
        <p:txBody>
          <a:bodyPr/>
          <a:lstStyle/>
          <a:p>
            <a:pPr>
              <a:lnSpc>
                <a:spcPct val="80000"/>
              </a:lnSpc>
            </a:pPr>
            <a:r>
              <a:rPr lang="en-US" sz="2000" dirty="0" smtClean="0">
                <a:latin typeface="Times New Roman" pitchFamily="18" charset="0"/>
                <a:cs typeface="Times New Roman" pitchFamily="18" charset="0"/>
              </a:rPr>
              <a:t>Day by day</a:t>
            </a:r>
          </a:p>
          <a:p>
            <a:pPr>
              <a:lnSpc>
                <a:spcPct val="80000"/>
              </a:lnSpc>
            </a:pPr>
            <a:r>
              <a:rPr lang="en-US" sz="2000" u="sng" dirty="0" smtClean="0">
                <a:latin typeface="Times New Roman" pitchFamily="18" charset="0"/>
                <a:cs typeface="Times New Roman" pitchFamily="18" charset="0"/>
              </a:rPr>
              <a:t>2Ch_30:21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For ever and ever</a:t>
            </a:r>
          </a:p>
          <a:p>
            <a:pPr>
              <a:lnSpc>
                <a:spcPct val="80000"/>
              </a:lnSpc>
            </a:pPr>
            <a:r>
              <a:rPr lang="en-US" sz="2000" u="sng" dirty="0" smtClean="0">
                <a:latin typeface="Times New Roman" pitchFamily="18" charset="0"/>
                <a:cs typeface="Times New Roman" pitchFamily="18" charset="0"/>
              </a:rPr>
              <a:t>Psa_145:1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Psa_145:2</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Throughout the world</a:t>
            </a:r>
          </a:p>
          <a:p>
            <a:pPr>
              <a:lnSpc>
                <a:spcPct val="80000"/>
              </a:lnSpc>
            </a:pPr>
            <a:r>
              <a:rPr lang="en-US" sz="2000" u="sng" dirty="0" smtClean="0">
                <a:latin typeface="Times New Roman" pitchFamily="18" charset="0"/>
                <a:cs typeface="Times New Roman" pitchFamily="18" charset="0"/>
              </a:rPr>
              <a:t>Psa_113:3</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In psalms and hymns &amp;c</a:t>
            </a:r>
          </a:p>
          <a:p>
            <a:pPr>
              <a:lnSpc>
                <a:spcPct val="80000"/>
              </a:lnSpc>
            </a:pPr>
            <a:r>
              <a:rPr lang="en-US" sz="2000" u="sng" dirty="0" smtClean="0">
                <a:latin typeface="Times New Roman" pitchFamily="18" charset="0"/>
                <a:cs typeface="Times New Roman" pitchFamily="18" charset="0"/>
              </a:rPr>
              <a:t>Psa_105:2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Eph_5:19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Col_3:16</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Accompanied with musical instruments</a:t>
            </a:r>
          </a:p>
          <a:p>
            <a:pPr>
              <a:lnSpc>
                <a:spcPct val="80000"/>
              </a:lnSpc>
            </a:pPr>
            <a:r>
              <a:rPr lang="en-US" sz="2000" u="sng" dirty="0" smtClean="0">
                <a:latin typeface="Times New Roman" pitchFamily="18" charset="0"/>
                <a:cs typeface="Times New Roman" pitchFamily="18" charset="0"/>
              </a:rPr>
              <a:t>1Ch_16:41</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1Ch_16:42</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Psa_150:3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Psa_150:5</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Is a part of public worship</a:t>
            </a:r>
          </a:p>
          <a:p>
            <a:pPr>
              <a:lnSpc>
                <a:spcPct val="80000"/>
              </a:lnSpc>
            </a:pPr>
            <a:r>
              <a:rPr lang="en-US" sz="2000" u="sng" dirty="0" smtClean="0">
                <a:latin typeface="Times New Roman" pitchFamily="18" charset="0"/>
                <a:cs typeface="Times New Roman" pitchFamily="18" charset="0"/>
              </a:rPr>
              <a:t>Psa_9:14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Psa_100:4</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Psa_118:19</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Psa_118:20</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Heb_2:12</a:t>
            </a:r>
            <a:r>
              <a:rPr lang="en-US" sz="2000" dirty="0" smtClean="0">
                <a:latin typeface="Times New Roman" pitchFamily="18" charset="0"/>
                <a:cs typeface="Times New Roman" pitchFamily="18" charset="0"/>
              </a:rPr>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pPr>
              <a:lnSpc>
                <a:spcPct val="80000"/>
              </a:lnSpc>
            </a:pPr>
            <a:r>
              <a:rPr lang="en-US" dirty="0" smtClean="0">
                <a:latin typeface="Times New Roman" pitchFamily="18" charset="0"/>
                <a:cs typeface="Times New Roman" pitchFamily="18" charset="0"/>
              </a:rPr>
              <a:t>SAINTS SHOULD</a:t>
            </a:r>
          </a:p>
          <a:p>
            <a:pPr>
              <a:lnSpc>
                <a:spcPct val="80000"/>
              </a:lnSpc>
            </a:pPr>
            <a:r>
              <a:rPr lang="en-US" sz="2400" dirty="0" smtClean="0">
                <a:latin typeface="Times New Roman" pitchFamily="18" charset="0"/>
                <a:cs typeface="Times New Roman" pitchFamily="18" charset="0"/>
              </a:rPr>
              <a:t>Show forth</a:t>
            </a:r>
          </a:p>
          <a:p>
            <a:pPr>
              <a:lnSpc>
                <a:spcPct val="80000"/>
              </a:lnSpc>
            </a:pPr>
            <a:r>
              <a:rPr lang="en-US" sz="2400" u="sng" dirty="0" smtClean="0">
                <a:latin typeface="Times New Roman" pitchFamily="18" charset="0"/>
                <a:cs typeface="Times New Roman" pitchFamily="18" charset="0"/>
              </a:rPr>
              <a:t>Isa_43:21</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1Pe_2:9</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Be endued with the spirit of</a:t>
            </a:r>
          </a:p>
          <a:p>
            <a:pPr>
              <a:lnSpc>
                <a:spcPct val="80000"/>
              </a:lnSpc>
            </a:pPr>
            <a:r>
              <a:rPr lang="en-US" sz="2400" u="sng" dirty="0" smtClean="0">
                <a:latin typeface="Times New Roman" pitchFamily="18" charset="0"/>
                <a:cs typeface="Times New Roman" pitchFamily="18" charset="0"/>
              </a:rPr>
              <a:t>Isa_61:3</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Render, under affliction</a:t>
            </a:r>
          </a:p>
          <a:p>
            <a:pPr>
              <a:lnSpc>
                <a:spcPct val="80000"/>
              </a:lnSpc>
            </a:pPr>
            <a:r>
              <a:rPr lang="en-US" sz="2400" u="sng" dirty="0" smtClean="0">
                <a:latin typeface="Times New Roman" pitchFamily="18" charset="0"/>
                <a:cs typeface="Times New Roman" pitchFamily="18" charset="0"/>
              </a:rPr>
              <a:t>Act_16:25</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Glory in</a:t>
            </a:r>
          </a:p>
          <a:p>
            <a:pPr>
              <a:lnSpc>
                <a:spcPct val="80000"/>
              </a:lnSpc>
            </a:pPr>
            <a:r>
              <a:rPr lang="en-US" sz="2400" u="sng" dirty="0" smtClean="0">
                <a:latin typeface="Times New Roman" pitchFamily="18" charset="0"/>
                <a:cs typeface="Times New Roman" pitchFamily="18" charset="0"/>
              </a:rPr>
              <a:t>1Ch_16:35</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Triumph in</a:t>
            </a:r>
          </a:p>
          <a:p>
            <a:pPr>
              <a:lnSpc>
                <a:spcPct val="80000"/>
              </a:lnSpc>
            </a:pPr>
            <a:r>
              <a:rPr lang="en-US" sz="2400" u="sng" dirty="0" smtClean="0">
                <a:latin typeface="Times New Roman" pitchFamily="18" charset="0"/>
                <a:cs typeface="Times New Roman" pitchFamily="18" charset="0"/>
              </a:rPr>
              <a:t>Psa_106:47</a:t>
            </a:r>
            <a:r>
              <a:rPr lang="en-US" sz="2400" dirty="0" smtClean="0">
                <a:latin typeface="Times New Roman" pitchFamily="18" charset="0"/>
                <a:cs typeface="Times New Roman" pitchFamily="18" charset="0"/>
              </a:rPr>
              <a:t>; </a:t>
            </a:r>
          </a:p>
        </p:txBody>
      </p:sp>
      <p:sp>
        <p:nvSpPr>
          <p:cNvPr id="4" name="Content Placeholder 3"/>
          <p:cNvSpPr>
            <a:spLocks noGrp="1"/>
          </p:cNvSpPr>
          <p:nvPr>
            <p:ph sz="half" idx="2"/>
          </p:nvPr>
        </p:nvSpPr>
        <p:spPr/>
        <p:txBody>
          <a:bodyPr/>
          <a:lstStyle/>
          <a:p>
            <a:pPr>
              <a:lnSpc>
                <a:spcPct val="80000"/>
              </a:lnSpc>
            </a:pPr>
            <a:r>
              <a:rPr lang="en-US" sz="2500" dirty="0" smtClean="0">
                <a:latin typeface="Times New Roman" pitchFamily="18" charset="0"/>
                <a:cs typeface="Times New Roman" pitchFamily="18" charset="0"/>
              </a:rPr>
              <a:t>Express their joy by</a:t>
            </a:r>
          </a:p>
          <a:p>
            <a:pPr>
              <a:lnSpc>
                <a:spcPct val="80000"/>
              </a:lnSpc>
            </a:pPr>
            <a:r>
              <a:rPr lang="en-US" sz="2500" u="sng" dirty="0" smtClean="0">
                <a:latin typeface="Times New Roman" pitchFamily="18" charset="0"/>
                <a:cs typeface="Times New Roman" pitchFamily="18" charset="0"/>
              </a:rPr>
              <a:t>Jam_5:13</a:t>
            </a:r>
            <a:r>
              <a:rPr lang="en-US" sz="2500" dirty="0" smtClean="0">
                <a:latin typeface="Times New Roman" pitchFamily="18" charset="0"/>
                <a:cs typeface="Times New Roman" pitchFamily="18" charset="0"/>
              </a:rPr>
              <a:t>; </a:t>
            </a:r>
          </a:p>
          <a:p>
            <a:pPr>
              <a:lnSpc>
                <a:spcPct val="80000"/>
              </a:lnSpc>
            </a:pPr>
            <a:r>
              <a:rPr lang="en-US" sz="2500" dirty="0" smtClean="0">
                <a:latin typeface="Times New Roman" pitchFamily="18" charset="0"/>
                <a:cs typeface="Times New Roman" pitchFamily="18" charset="0"/>
              </a:rPr>
              <a:t>Declare</a:t>
            </a:r>
          </a:p>
          <a:p>
            <a:pPr>
              <a:lnSpc>
                <a:spcPct val="80000"/>
              </a:lnSpc>
            </a:pPr>
            <a:r>
              <a:rPr lang="en-US" sz="2500" u="sng" dirty="0" smtClean="0">
                <a:latin typeface="Times New Roman" pitchFamily="18" charset="0"/>
                <a:cs typeface="Times New Roman" pitchFamily="18" charset="0"/>
              </a:rPr>
              <a:t>Isa_42:12</a:t>
            </a:r>
            <a:r>
              <a:rPr lang="en-US" sz="2500" dirty="0" smtClean="0">
                <a:latin typeface="Times New Roman" pitchFamily="18" charset="0"/>
                <a:cs typeface="Times New Roman" pitchFamily="18" charset="0"/>
              </a:rPr>
              <a:t>; </a:t>
            </a:r>
          </a:p>
          <a:p>
            <a:pPr>
              <a:lnSpc>
                <a:spcPct val="80000"/>
              </a:lnSpc>
            </a:pPr>
            <a:r>
              <a:rPr lang="en-US" sz="2500" dirty="0" smtClean="0">
                <a:latin typeface="Times New Roman" pitchFamily="18" charset="0"/>
                <a:cs typeface="Times New Roman" pitchFamily="18" charset="0"/>
              </a:rPr>
              <a:t>Invite others to</a:t>
            </a:r>
          </a:p>
          <a:p>
            <a:pPr>
              <a:lnSpc>
                <a:spcPct val="80000"/>
              </a:lnSpc>
            </a:pPr>
            <a:r>
              <a:rPr lang="en-US" sz="2500" u="sng" dirty="0" smtClean="0">
                <a:latin typeface="Times New Roman" pitchFamily="18" charset="0"/>
                <a:cs typeface="Times New Roman" pitchFamily="18" charset="0"/>
              </a:rPr>
              <a:t>Psa_34:3</a:t>
            </a:r>
            <a:r>
              <a:rPr lang="en-US" sz="2500" dirty="0" smtClean="0">
                <a:latin typeface="Times New Roman" pitchFamily="18" charset="0"/>
                <a:cs typeface="Times New Roman" pitchFamily="18" charset="0"/>
              </a:rPr>
              <a:t>; </a:t>
            </a:r>
            <a:r>
              <a:rPr lang="en-US" sz="2500" u="sng" dirty="0" smtClean="0">
                <a:latin typeface="Times New Roman" pitchFamily="18" charset="0"/>
                <a:cs typeface="Times New Roman" pitchFamily="18" charset="0"/>
              </a:rPr>
              <a:t>Psa_95:1</a:t>
            </a:r>
            <a:r>
              <a:rPr lang="en-US" sz="2500" dirty="0" smtClean="0">
                <a:latin typeface="Times New Roman" pitchFamily="18" charset="0"/>
                <a:cs typeface="Times New Roman" pitchFamily="18" charset="0"/>
              </a:rPr>
              <a:t>; </a:t>
            </a:r>
          </a:p>
          <a:p>
            <a:pPr>
              <a:lnSpc>
                <a:spcPct val="80000"/>
              </a:lnSpc>
            </a:pPr>
            <a:r>
              <a:rPr lang="en-US" sz="2500" dirty="0" smtClean="0">
                <a:latin typeface="Times New Roman" pitchFamily="18" charset="0"/>
                <a:cs typeface="Times New Roman" pitchFamily="18" charset="0"/>
              </a:rPr>
              <a:t>Pray for ability to offer</a:t>
            </a:r>
          </a:p>
          <a:p>
            <a:pPr>
              <a:lnSpc>
                <a:spcPct val="80000"/>
              </a:lnSpc>
            </a:pPr>
            <a:r>
              <a:rPr lang="en-US" sz="2500" u="sng" dirty="0" smtClean="0">
                <a:latin typeface="Times New Roman" pitchFamily="18" charset="0"/>
                <a:cs typeface="Times New Roman" pitchFamily="18" charset="0"/>
              </a:rPr>
              <a:t>Psa_51:15</a:t>
            </a:r>
            <a:r>
              <a:rPr lang="en-US" sz="2500" dirty="0" smtClean="0">
                <a:latin typeface="Times New Roman" pitchFamily="18" charset="0"/>
                <a:cs typeface="Times New Roman" pitchFamily="18" charset="0"/>
              </a:rPr>
              <a:t>; </a:t>
            </a:r>
            <a:r>
              <a:rPr lang="en-US" sz="2500" u="sng" dirty="0" smtClean="0">
                <a:latin typeface="Times New Roman" pitchFamily="18" charset="0"/>
                <a:cs typeface="Times New Roman" pitchFamily="18" charset="0"/>
              </a:rPr>
              <a:t>Psa_119:175</a:t>
            </a:r>
            <a:r>
              <a:rPr lang="en-US" sz="2500" dirty="0" smtClean="0">
                <a:latin typeface="Times New Roman" pitchFamily="18" charset="0"/>
                <a:cs typeface="Times New Roman" pitchFamily="18" charset="0"/>
              </a:rPr>
              <a:t>; </a:t>
            </a:r>
          </a:p>
          <a:p>
            <a:pPr>
              <a:lnSpc>
                <a:spcPct val="80000"/>
              </a:lnSpc>
            </a:pPr>
            <a:r>
              <a:rPr lang="en-US" sz="2500" dirty="0" smtClean="0">
                <a:latin typeface="Times New Roman" pitchFamily="18" charset="0"/>
                <a:cs typeface="Times New Roman" pitchFamily="18" charset="0"/>
              </a:rPr>
              <a:t>Posture suited to</a:t>
            </a:r>
          </a:p>
          <a:p>
            <a:pPr>
              <a:lnSpc>
                <a:spcPct val="80000"/>
              </a:lnSpc>
            </a:pPr>
            <a:r>
              <a:rPr lang="en-US" sz="2500" u="sng" dirty="0" smtClean="0">
                <a:latin typeface="Times New Roman" pitchFamily="18" charset="0"/>
                <a:cs typeface="Times New Roman" pitchFamily="18" charset="0"/>
              </a:rPr>
              <a:t>1Ch_23:30</a:t>
            </a:r>
            <a:r>
              <a:rPr lang="en-US" sz="2500" dirty="0" smtClean="0">
                <a:latin typeface="Times New Roman" pitchFamily="18" charset="0"/>
                <a:cs typeface="Times New Roman" pitchFamily="18" charset="0"/>
              </a:rPr>
              <a:t>; </a:t>
            </a:r>
            <a:r>
              <a:rPr lang="en-US" sz="2500" u="sng" dirty="0" smtClean="0">
                <a:latin typeface="Times New Roman" pitchFamily="18" charset="0"/>
                <a:cs typeface="Times New Roman" pitchFamily="18" charset="0"/>
              </a:rPr>
              <a:t>Neh_9:5</a:t>
            </a:r>
            <a:r>
              <a:rPr lang="en-US" sz="2500" dirty="0" smtClean="0">
                <a:latin typeface="Times New Roman" pitchFamily="18" charset="0"/>
                <a:cs typeface="Times New Roman" pitchFamily="18" charset="0"/>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pPr>
              <a:lnSpc>
                <a:spcPct val="80000"/>
              </a:lnSpc>
            </a:pPr>
            <a:r>
              <a:rPr lang="en-US" dirty="0" smtClean="0">
                <a:latin typeface="Times New Roman" pitchFamily="18" charset="0"/>
                <a:cs typeface="Times New Roman" pitchFamily="18" charset="0"/>
              </a:rPr>
              <a:t>CALLED THE</a:t>
            </a:r>
          </a:p>
          <a:p>
            <a:pPr>
              <a:lnSpc>
                <a:spcPct val="80000"/>
              </a:lnSpc>
            </a:pPr>
            <a:r>
              <a:rPr lang="en-US" sz="2400" dirty="0" smtClean="0">
                <a:latin typeface="Times New Roman" pitchFamily="18" charset="0"/>
                <a:cs typeface="Times New Roman" pitchFamily="18" charset="0"/>
              </a:rPr>
              <a:t>Fruit of the lips</a:t>
            </a:r>
          </a:p>
          <a:p>
            <a:pPr>
              <a:lnSpc>
                <a:spcPct val="80000"/>
              </a:lnSpc>
            </a:pPr>
            <a:r>
              <a:rPr lang="en-US" sz="2400" u="sng" dirty="0" smtClean="0">
                <a:latin typeface="Times New Roman" pitchFamily="18" charset="0"/>
                <a:cs typeface="Times New Roman" pitchFamily="18" charset="0"/>
              </a:rPr>
              <a:t>Heb_13:15</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Voice of praise</a:t>
            </a:r>
          </a:p>
          <a:p>
            <a:pPr>
              <a:lnSpc>
                <a:spcPct val="80000"/>
              </a:lnSpc>
            </a:pPr>
            <a:r>
              <a:rPr lang="en-US" sz="2400" u="sng" dirty="0" smtClean="0">
                <a:latin typeface="Times New Roman" pitchFamily="18" charset="0"/>
                <a:cs typeface="Times New Roman" pitchFamily="18" charset="0"/>
              </a:rPr>
              <a:t>Psa_66:8</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Voice of triumph</a:t>
            </a:r>
          </a:p>
          <a:p>
            <a:pPr>
              <a:lnSpc>
                <a:spcPct val="80000"/>
              </a:lnSpc>
            </a:pPr>
            <a:r>
              <a:rPr lang="en-US" sz="2400" u="sng" dirty="0" smtClean="0">
                <a:latin typeface="Times New Roman" pitchFamily="18" charset="0"/>
                <a:cs typeface="Times New Roman" pitchFamily="18" charset="0"/>
              </a:rPr>
              <a:t>Psa_47:1</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Voice of melody</a:t>
            </a:r>
          </a:p>
          <a:p>
            <a:pPr>
              <a:lnSpc>
                <a:spcPct val="80000"/>
              </a:lnSpc>
            </a:pPr>
            <a:r>
              <a:rPr lang="en-US" sz="2400" u="sng" dirty="0" smtClean="0">
                <a:latin typeface="Times New Roman" pitchFamily="18" charset="0"/>
                <a:cs typeface="Times New Roman" pitchFamily="18" charset="0"/>
              </a:rPr>
              <a:t>Isa_51:3</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Voice of a psalm</a:t>
            </a:r>
          </a:p>
          <a:p>
            <a:pPr>
              <a:lnSpc>
                <a:spcPct val="80000"/>
              </a:lnSpc>
            </a:pPr>
            <a:r>
              <a:rPr lang="en-US" sz="2400" u="sng" dirty="0" smtClean="0">
                <a:latin typeface="Times New Roman" pitchFamily="18" charset="0"/>
                <a:cs typeface="Times New Roman" pitchFamily="18" charset="0"/>
              </a:rPr>
              <a:t>Psa_98:5</a:t>
            </a:r>
            <a:r>
              <a:rPr lang="en-US" sz="2400" dirty="0" smtClean="0">
                <a:latin typeface="Times New Roman" pitchFamily="18" charset="0"/>
                <a:cs typeface="Times New Roman" pitchFamily="18" charset="0"/>
              </a:rPr>
              <a:t>; </a:t>
            </a:r>
          </a:p>
        </p:txBody>
      </p:sp>
      <p:sp>
        <p:nvSpPr>
          <p:cNvPr id="4" name="Content Placeholder 3"/>
          <p:cNvSpPr>
            <a:spLocks noGrp="1"/>
          </p:cNvSpPr>
          <p:nvPr>
            <p:ph sz="half" idx="2"/>
          </p:nvPr>
        </p:nvSpPr>
        <p:spPr/>
        <p:txBody>
          <a:bodyPr/>
          <a:lstStyle/>
          <a:p>
            <a:pPr>
              <a:lnSpc>
                <a:spcPct val="80000"/>
              </a:lnSpc>
            </a:pPr>
            <a:r>
              <a:rPr lang="en-US" sz="2400" dirty="0" smtClean="0">
                <a:latin typeface="Times New Roman" pitchFamily="18" charset="0"/>
                <a:cs typeface="Times New Roman" pitchFamily="18" charset="0"/>
              </a:rPr>
              <a:t>Garment of praise</a:t>
            </a:r>
          </a:p>
          <a:p>
            <a:pPr>
              <a:lnSpc>
                <a:spcPct val="80000"/>
              </a:lnSpc>
            </a:pPr>
            <a:r>
              <a:rPr lang="en-US" sz="2400" u="sng" dirty="0" smtClean="0">
                <a:latin typeface="Times New Roman" pitchFamily="18" charset="0"/>
                <a:cs typeface="Times New Roman" pitchFamily="18" charset="0"/>
              </a:rPr>
              <a:t>Isa_61:3</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Sacrifice of praise</a:t>
            </a:r>
          </a:p>
          <a:p>
            <a:pPr>
              <a:lnSpc>
                <a:spcPct val="80000"/>
              </a:lnSpc>
            </a:pPr>
            <a:r>
              <a:rPr lang="en-US" sz="2400" u="sng" dirty="0" smtClean="0">
                <a:latin typeface="Times New Roman" pitchFamily="18" charset="0"/>
                <a:cs typeface="Times New Roman" pitchFamily="18" charset="0"/>
              </a:rPr>
              <a:t>Heb_13:15</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Sacrifices of joy</a:t>
            </a:r>
          </a:p>
          <a:p>
            <a:pPr>
              <a:lnSpc>
                <a:spcPct val="80000"/>
              </a:lnSpc>
            </a:pPr>
            <a:r>
              <a:rPr lang="en-US" sz="2400" u="sng" dirty="0" smtClean="0">
                <a:latin typeface="Times New Roman" pitchFamily="18" charset="0"/>
                <a:cs typeface="Times New Roman" pitchFamily="18" charset="0"/>
              </a:rPr>
              <a:t>Psa_27:6</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Calves of the lips</a:t>
            </a:r>
          </a:p>
          <a:p>
            <a:pPr>
              <a:lnSpc>
                <a:spcPct val="80000"/>
              </a:lnSpc>
            </a:pPr>
            <a:r>
              <a:rPr lang="en-US" sz="2400" u="sng" dirty="0" smtClean="0">
                <a:latin typeface="Times New Roman" pitchFamily="18" charset="0"/>
                <a:cs typeface="Times New Roman" pitchFamily="18" charset="0"/>
              </a:rPr>
              <a:t>Hos_14:2</a:t>
            </a:r>
            <a:r>
              <a:rPr lang="en-US" sz="2400" dirty="0" smtClean="0">
                <a:latin typeface="Times New Roman" pitchFamily="18" charset="0"/>
                <a:cs typeface="Times New Roman" pitchFamily="18" charset="0"/>
              </a:rPr>
              <a:t>; </a:t>
            </a:r>
          </a:p>
          <a:p>
            <a:pPr>
              <a:lnSpc>
                <a:spcPct val="80000"/>
              </a:lnSpc>
            </a:pPr>
            <a:r>
              <a:rPr lang="en-US" sz="2400" dirty="0" smtClean="0">
                <a:latin typeface="Times New Roman" pitchFamily="18" charset="0"/>
                <a:cs typeface="Times New Roman" pitchFamily="18" charset="0"/>
              </a:rPr>
              <a:t>The heavenly host engage in</a:t>
            </a:r>
          </a:p>
          <a:p>
            <a:pPr>
              <a:lnSpc>
                <a:spcPct val="80000"/>
              </a:lnSpc>
            </a:pPr>
            <a:r>
              <a:rPr lang="en-US" sz="2400" u="sng" dirty="0" smtClean="0">
                <a:latin typeface="Times New Roman" pitchFamily="18" charset="0"/>
                <a:cs typeface="Times New Roman" pitchFamily="18" charset="0"/>
              </a:rPr>
              <a:t>Isa_6:3</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Luk_2:13</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Rev_4:9-11</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Rev_5:12</a:t>
            </a:r>
            <a:r>
              <a:rPr lang="en-US" sz="2400" dirty="0" smtClean="0">
                <a:latin typeface="Times New Roman" pitchFamily="18" charset="0"/>
                <a:cs typeface="Times New Roman"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pPr>
              <a:lnSpc>
                <a:spcPct val="80000"/>
              </a:lnSpc>
            </a:pPr>
            <a:r>
              <a:rPr lang="en-US" dirty="0" smtClean="0">
                <a:latin typeface="Times New Roman" pitchFamily="18" charset="0"/>
                <a:cs typeface="Times New Roman" pitchFamily="18" charset="0"/>
              </a:rPr>
              <a:t>Exemplified</a:t>
            </a:r>
          </a:p>
          <a:p>
            <a:pPr>
              <a:lnSpc>
                <a:spcPct val="80000"/>
              </a:lnSpc>
            </a:pPr>
            <a:r>
              <a:rPr lang="en-US" sz="2000" dirty="0" smtClean="0">
                <a:latin typeface="Times New Roman" pitchFamily="18" charset="0"/>
                <a:cs typeface="Times New Roman" pitchFamily="18" charset="0"/>
              </a:rPr>
              <a:t>Melchizedek</a:t>
            </a:r>
          </a:p>
          <a:p>
            <a:pPr>
              <a:lnSpc>
                <a:spcPct val="80000"/>
              </a:lnSpc>
            </a:pPr>
            <a:r>
              <a:rPr lang="en-US" sz="2000" u="sng" dirty="0" smtClean="0">
                <a:latin typeface="Times New Roman" pitchFamily="18" charset="0"/>
                <a:cs typeface="Times New Roman" pitchFamily="18" charset="0"/>
              </a:rPr>
              <a:t>Gen_14:20</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Moses</a:t>
            </a:r>
          </a:p>
          <a:p>
            <a:pPr>
              <a:lnSpc>
                <a:spcPct val="80000"/>
              </a:lnSpc>
            </a:pPr>
            <a:r>
              <a:rPr lang="en-US" sz="2000" dirty="0" err="1" smtClean="0">
                <a:latin typeface="Times New Roman" pitchFamily="18" charset="0"/>
                <a:cs typeface="Times New Roman" pitchFamily="18" charset="0"/>
              </a:rPr>
              <a:t>Exo</a:t>
            </a:r>
            <a:r>
              <a:rPr lang="en-US" sz="2000" dirty="0" smtClean="0">
                <a:latin typeface="Times New Roman" pitchFamily="18" charset="0"/>
                <a:cs typeface="Times New Roman" pitchFamily="18" charset="0"/>
              </a:rPr>
              <a:t>. 15:1-21; </a:t>
            </a:r>
          </a:p>
          <a:p>
            <a:pPr>
              <a:lnSpc>
                <a:spcPct val="80000"/>
              </a:lnSpc>
            </a:pPr>
            <a:r>
              <a:rPr lang="en-US" sz="2000" dirty="0" err="1" smtClean="0">
                <a:latin typeface="Times New Roman" pitchFamily="18" charset="0"/>
                <a:cs typeface="Times New Roman" pitchFamily="18" charset="0"/>
              </a:rPr>
              <a:t>Jethro</a:t>
            </a:r>
            <a:endParaRPr lang="en-US" sz="2000" dirty="0" smtClean="0">
              <a:latin typeface="Times New Roman" pitchFamily="18" charset="0"/>
              <a:cs typeface="Times New Roman" pitchFamily="18" charset="0"/>
            </a:endParaRPr>
          </a:p>
          <a:p>
            <a:pPr>
              <a:lnSpc>
                <a:spcPct val="80000"/>
              </a:lnSpc>
            </a:pPr>
            <a:r>
              <a:rPr lang="en-US" sz="2000" u="sng" dirty="0" smtClean="0">
                <a:latin typeface="Times New Roman" pitchFamily="18" charset="0"/>
                <a:cs typeface="Times New Roman" pitchFamily="18" charset="0"/>
              </a:rPr>
              <a:t>Exo_18:10</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Israelites</a:t>
            </a:r>
          </a:p>
          <a:p>
            <a:pPr>
              <a:lnSpc>
                <a:spcPct val="80000"/>
              </a:lnSpc>
            </a:pPr>
            <a:r>
              <a:rPr lang="en-US" sz="2000" u="sng" dirty="0" smtClean="0">
                <a:latin typeface="Times New Roman" pitchFamily="18" charset="0"/>
                <a:cs typeface="Times New Roman" pitchFamily="18" charset="0"/>
              </a:rPr>
              <a:t>1Ch_16:36</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David</a:t>
            </a:r>
          </a:p>
          <a:p>
            <a:pPr>
              <a:lnSpc>
                <a:spcPct val="80000"/>
              </a:lnSpc>
            </a:pPr>
            <a:r>
              <a:rPr lang="en-US" sz="2000" u="sng" dirty="0" smtClean="0">
                <a:latin typeface="Times New Roman" pitchFamily="18" charset="0"/>
                <a:cs typeface="Times New Roman" pitchFamily="18" charset="0"/>
              </a:rPr>
              <a:t>1Ch_29:10-13</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Psa_119:164</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Priests and Levites</a:t>
            </a:r>
          </a:p>
          <a:p>
            <a:pPr>
              <a:lnSpc>
                <a:spcPct val="80000"/>
              </a:lnSpc>
            </a:pPr>
            <a:r>
              <a:rPr lang="en-US" sz="2000" u="sng" dirty="0" smtClean="0">
                <a:latin typeface="Times New Roman" pitchFamily="18" charset="0"/>
                <a:cs typeface="Times New Roman" pitchFamily="18" charset="0"/>
              </a:rPr>
              <a:t>Ezr_3:10-11</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Ezra</a:t>
            </a:r>
          </a:p>
          <a:p>
            <a:pPr>
              <a:lnSpc>
                <a:spcPct val="80000"/>
              </a:lnSpc>
            </a:pPr>
            <a:r>
              <a:rPr lang="en-US" sz="2000" u="sng" dirty="0" smtClean="0">
                <a:latin typeface="Times New Roman" pitchFamily="18" charset="0"/>
                <a:cs typeface="Times New Roman" pitchFamily="18" charset="0"/>
              </a:rPr>
              <a:t>Neh_8:6</a:t>
            </a:r>
            <a:r>
              <a:rPr lang="en-US" sz="2000" dirty="0" smtClean="0">
                <a:latin typeface="Times New Roman" pitchFamily="18" charset="0"/>
                <a:cs typeface="Times New Roman" pitchFamily="18" charset="0"/>
              </a:rPr>
              <a:t>; </a:t>
            </a:r>
          </a:p>
        </p:txBody>
      </p:sp>
      <p:sp>
        <p:nvSpPr>
          <p:cNvPr id="4" name="Content Placeholder 3"/>
          <p:cNvSpPr>
            <a:spLocks noGrp="1"/>
          </p:cNvSpPr>
          <p:nvPr>
            <p:ph sz="half" idx="2"/>
          </p:nvPr>
        </p:nvSpPr>
        <p:spPr/>
        <p:txBody>
          <a:bodyPr/>
          <a:lstStyle/>
          <a:p>
            <a:pPr>
              <a:lnSpc>
                <a:spcPct val="80000"/>
              </a:lnSpc>
            </a:pPr>
            <a:r>
              <a:rPr lang="en-US" sz="2000" dirty="0" smtClean="0">
                <a:latin typeface="Times New Roman" pitchFamily="18" charset="0"/>
                <a:cs typeface="Times New Roman" pitchFamily="18" charset="0"/>
              </a:rPr>
              <a:t>Hezekiah</a:t>
            </a:r>
          </a:p>
          <a:p>
            <a:pPr>
              <a:lnSpc>
                <a:spcPct val="80000"/>
              </a:lnSpc>
            </a:pPr>
            <a:r>
              <a:rPr lang="en-US" sz="2000" u="sng" dirty="0" smtClean="0">
                <a:latin typeface="Times New Roman" pitchFamily="18" charset="0"/>
                <a:cs typeface="Times New Roman" pitchFamily="18" charset="0"/>
              </a:rPr>
              <a:t>Isa_38:19</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Zacharias</a:t>
            </a:r>
          </a:p>
          <a:p>
            <a:pPr>
              <a:lnSpc>
                <a:spcPct val="80000"/>
              </a:lnSpc>
            </a:pPr>
            <a:r>
              <a:rPr lang="en-US" sz="2000" u="sng" dirty="0" smtClean="0">
                <a:latin typeface="Times New Roman" pitchFamily="18" charset="0"/>
                <a:cs typeface="Times New Roman" pitchFamily="18" charset="0"/>
              </a:rPr>
              <a:t>Luk_1:64</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Shepherds</a:t>
            </a:r>
          </a:p>
          <a:p>
            <a:pPr>
              <a:lnSpc>
                <a:spcPct val="80000"/>
              </a:lnSpc>
            </a:pPr>
            <a:r>
              <a:rPr lang="en-US" sz="2000" u="sng" dirty="0" smtClean="0">
                <a:latin typeface="Times New Roman" pitchFamily="18" charset="0"/>
                <a:cs typeface="Times New Roman" pitchFamily="18" charset="0"/>
              </a:rPr>
              <a:t>Luk_2:20</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Simeon</a:t>
            </a:r>
          </a:p>
          <a:p>
            <a:pPr>
              <a:lnSpc>
                <a:spcPct val="80000"/>
              </a:lnSpc>
            </a:pPr>
            <a:r>
              <a:rPr lang="en-US" sz="2000" u="sng" dirty="0" smtClean="0">
                <a:latin typeface="Times New Roman" pitchFamily="18" charset="0"/>
                <a:cs typeface="Times New Roman" pitchFamily="18" charset="0"/>
              </a:rPr>
              <a:t>Luk_2:28</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Anna</a:t>
            </a:r>
          </a:p>
          <a:p>
            <a:pPr>
              <a:lnSpc>
                <a:spcPct val="80000"/>
              </a:lnSpc>
            </a:pPr>
            <a:r>
              <a:rPr lang="en-US" sz="2000" u="sng" dirty="0" smtClean="0">
                <a:latin typeface="Times New Roman" pitchFamily="18" charset="0"/>
                <a:cs typeface="Times New Roman" pitchFamily="18" charset="0"/>
              </a:rPr>
              <a:t>Luk_2:38</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Multitudes</a:t>
            </a:r>
          </a:p>
          <a:p>
            <a:pPr>
              <a:lnSpc>
                <a:spcPct val="80000"/>
              </a:lnSpc>
            </a:pPr>
            <a:r>
              <a:rPr lang="en-US" sz="2000" u="sng" dirty="0" smtClean="0">
                <a:latin typeface="Times New Roman" pitchFamily="18" charset="0"/>
                <a:cs typeface="Times New Roman" pitchFamily="18" charset="0"/>
              </a:rPr>
              <a:t>Luk_18:43</a:t>
            </a:r>
            <a:r>
              <a:rPr lang="en-US" sz="2000" dirty="0" smtClean="0">
                <a:latin typeface="Times New Roman" pitchFamily="18" charset="0"/>
                <a:cs typeface="Times New Roman" pitchFamily="18" charset="0"/>
              </a:rPr>
              <a:t>; </a:t>
            </a:r>
          </a:p>
          <a:p>
            <a:pPr>
              <a:lnSpc>
                <a:spcPct val="80000"/>
              </a:lnSpc>
            </a:pPr>
            <a:r>
              <a:rPr lang="en-US" sz="2000" dirty="0" smtClean="0">
                <a:latin typeface="Times New Roman" pitchFamily="18" charset="0"/>
                <a:cs typeface="Times New Roman" pitchFamily="18" charset="0"/>
              </a:rPr>
              <a:t>Disciples</a:t>
            </a:r>
          </a:p>
          <a:p>
            <a:pPr>
              <a:lnSpc>
                <a:spcPct val="80000"/>
              </a:lnSpc>
            </a:pPr>
            <a:r>
              <a:rPr lang="en-US" sz="2000" u="sng" dirty="0" smtClean="0">
                <a:latin typeface="Times New Roman" pitchFamily="18" charset="0"/>
                <a:cs typeface="Times New Roman" pitchFamily="18" charset="0"/>
              </a:rPr>
              <a:t>Luk_19:37</a:t>
            </a:r>
            <a:r>
              <a:rPr lang="en-US" sz="2000" dirty="0" smtClean="0">
                <a:latin typeface="Times New Roman" pitchFamily="18" charset="0"/>
                <a:cs typeface="Times New Roman" pitchFamily="18" charset="0"/>
              </a:rPr>
              <a:t>; </a:t>
            </a:r>
            <a:r>
              <a:rPr lang="en-US" sz="2000" u="sng" dirty="0" smtClean="0">
                <a:latin typeface="Times New Roman" pitchFamily="18" charset="0"/>
                <a:cs typeface="Times New Roman" pitchFamily="18" charset="0"/>
              </a:rPr>
              <a:t>Luk_19:38</a:t>
            </a:r>
            <a:r>
              <a:rPr lang="en-US" sz="2000" dirty="0" smtClean="0">
                <a:latin typeface="Times New Roman" pitchFamily="18" charset="0"/>
                <a:cs typeface="Times New Roman" pitchFamily="18" charset="0"/>
              </a:rPr>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R. A. Torrey’s New Topical Textbook cont.</a:t>
            </a:r>
            <a:endParaRPr lang="en-US" sz="3600" dirty="0"/>
          </a:p>
        </p:txBody>
      </p:sp>
      <p:sp>
        <p:nvSpPr>
          <p:cNvPr id="3" name="Content Placeholder 2"/>
          <p:cNvSpPr>
            <a:spLocks noGrp="1"/>
          </p:cNvSpPr>
          <p:nvPr>
            <p:ph sz="half" idx="1"/>
          </p:nvPr>
        </p:nvSpPr>
        <p:spPr/>
        <p:txBody>
          <a:bodyPr/>
          <a:lstStyle/>
          <a:p>
            <a:pPr>
              <a:lnSpc>
                <a:spcPct val="80000"/>
              </a:lnSpc>
            </a:pPr>
            <a:r>
              <a:rPr lang="en-US" dirty="0" smtClean="0">
                <a:latin typeface="Times New Roman" pitchFamily="18" charset="0"/>
                <a:cs typeface="Times New Roman" pitchFamily="18" charset="0"/>
              </a:rPr>
              <a:t>The Apostles</a:t>
            </a:r>
          </a:p>
          <a:p>
            <a:pPr>
              <a:lnSpc>
                <a:spcPct val="80000"/>
              </a:lnSpc>
            </a:pPr>
            <a:r>
              <a:rPr lang="en-US" u="sng" dirty="0" smtClean="0">
                <a:latin typeface="Times New Roman" pitchFamily="18" charset="0"/>
                <a:cs typeface="Times New Roman" pitchFamily="18" charset="0"/>
              </a:rPr>
              <a:t>Luk_24:53</a:t>
            </a:r>
            <a:r>
              <a:rPr lang="en-US" dirty="0" smtClean="0">
                <a:latin typeface="Times New Roman" pitchFamily="18" charset="0"/>
                <a:cs typeface="Times New Roman" pitchFamily="18" charset="0"/>
              </a:rPr>
              <a:t>; </a:t>
            </a:r>
          </a:p>
          <a:p>
            <a:pPr>
              <a:lnSpc>
                <a:spcPct val="80000"/>
              </a:lnSpc>
            </a:pPr>
            <a:r>
              <a:rPr lang="en-US" dirty="0" smtClean="0">
                <a:latin typeface="Times New Roman" pitchFamily="18" charset="0"/>
                <a:cs typeface="Times New Roman" pitchFamily="18" charset="0"/>
              </a:rPr>
              <a:t>First converts</a:t>
            </a:r>
          </a:p>
          <a:p>
            <a:pPr>
              <a:lnSpc>
                <a:spcPct val="80000"/>
              </a:lnSpc>
            </a:pPr>
            <a:r>
              <a:rPr lang="en-US" u="sng" dirty="0" smtClean="0">
                <a:latin typeface="Times New Roman" pitchFamily="18" charset="0"/>
                <a:cs typeface="Times New Roman" pitchFamily="18" charset="0"/>
              </a:rPr>
              <a:t>Act_2:47</a:t>
            </a:r>
            <a:r>
              <a:rPr lang="en-US" dirty="0" smtClean="0">
                <a:latin typeface="Times New Roman" pitchFamily="18" charset="0"/>
                <a:cs typeface="Times New Roman" pitchFamily="18" charset="0"/>
              </a:rPr>
              <a:t>; </a:t>
            </a:r>
          </a:p>
          <a:p>
            <a:pPr>
              <a:lnSpc>
                <a:spcPct val="80000"/>
              </a:lnSpc>
            </a:pPr>
            <a:r>
              <a:rPr lang="en-US" dirty="0" smtClean="0">
                <a:latin typeface="Times New Roman" pitchFamily="18" charset="0"/>
                <a:cs typeface="Times New Roman" pitchFamily="18" charset="0"/>
              </a:rPr>
              <a:t>Lame man</a:t>
            </a:r>
          </a:p>
          <a:p>
            <a:pPr>
              <a:lnSpc>
                <a:spcPct val="80000"/>
              </a:lnSpc>
            </a:pPr>
            <a:r>
              <a:rPr lang="en-US" u="sng" dirty="0" smtClean="0">
                <a:latin typeface="Times New Roman" pitchFamily="18" charset="0"/>
                <a:cs typeface="Times New Roman" pitchFamily="18" charset="0"/>
              </a:rPr>
              <a:t>Act_3:8</a:t>
            </a:r>
            <a:r>
              <a:rPr lang="en-US" dirty="0" smtClean="0">
                <a:latin typeface="Times New Roman" pitchFamily="18" charset="0"/>
                <a:cs typeface="Times New Roman" pitchFamily="18" charset="0"/>
              </a:rPr>
              <a:t>; </a:t>
            </a:r>
          </a:p>
          <a:p>
            <a:pPr>
              <a:lnSpc>
                <a:spcPct val="80000"/>
              </a:lnSpc>
            </a:pPr>
            <a:r>
              <a:rPr lang="en-US" dirty="0" smtClean="0">
                <a:latin typeface="Times New Roman" pitchFamily="18" charset="0"/>
                <a:cs typeface="Times New Roman" pitchFamily="18" charset="0"/>
              </a:rPr>
              <a:t>Paul and Silas</a:t>
            </a:r>
          </a:p>
          <a:p>
            <a:pPr>
              <a:lnSpc>
                <a:spcPct val="80000"/>
              </a:lnSpc>
            </a:pPr>
            <a:r>
              <a:rPr lang="en-US" u="sng" dirty="0" smtClean="0">
                <a:latin typeface="Times New Roman" pitchFamily="18" charset="0"/>
                <a:cs typeface="Times New Roman" pitchFamily="18" charset="0"/>
              </a:rPr>
              <a:t>Act_16:25</a:t>
            </a:r>
            <a:r>
              <a:rPr lang="en-US" dirty="0" smtClean="0">
                <a:latin typeface="Times New Roman" pitchFamily="18" charset="0"/>
                <a:cs typeface="Times New Roman" pitchFamily="18" charset="0"/>
              </a:rPr>
              <a:t>; </a:t>
            </a:r>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8" name="Rectangle 4"/>
          <p:cNvSpPr>
            <a:spLocks noGrp="1" noChangeArrowheads="1"/>
          </p:cNvSpPr>
          <p:nvPr>
            <p:ph type="title"/>
          </p:nvPr>
        </p:nvSpPr>
        <p:spPr/>
        <p:txBody>
          <a:bodyPr/>
          <a:lstStyle/>
          <a:p>
            <a:r>
              <a:rPr lang="en-US" i="1" smtClean="0">
                <a:latin typeface="Times New Roman" pitchFamily="18" charset="0"/>
              </a:rPr>
              <a:t>Healing Experience</a:t>
            </a:r>
            <a:endParaRPr lang="en-US" i="1" dirty="0">
              <a:latin typeface="Times New Roman" pitchFamily="18" charset="0"/>
            </a:endParaRPr>
          </a:p>
        </p:txBody>
      </p:sp>
      <p:sp>
        <p:nvSpPr>
          <p:cNvPr id="246789" name="Rectangle 5"/>
          <p:cNvSpPr>
            <a:spLocks noGrp="1" noChangeArrowheads="1"/>
          </p:cNvSpPr>
          <p:nvPr>
            <p:ph type="body" sz="half" idx="1"/>
          </p:nvPr>
        </p:nvSpPr>
        <p:spPr/>
        <p:txBody>
          <a:bodyPr/>
          <a:lstStyle/>
          <a:p>
            <a:r>
              <a:rPr lang="en-US" i="1" dirty="0" smtClean="0">
                <a:latin typeface="Times New Roman" pitchFamily="18" charset="0"/>
              </a:rPr>
              <a:t>Faith</a:t>
            </a:r>
            <a:endParaRPr lang="en-US" sz="2000" i="1" dirty="0">
              <a:latin typeface="Times New Roman" pitchFamily="18" charset="0"/>
            </a:endParaRPr>
          </a:p>
          <a:p>
            <a:r>
              <a:rPr lang="en-US" i="1" dirty="0" smtClean="0">
                <a:latin typeface="Times New Roman" pitchFamily="18" charset="0"/>
              </a:rPr>
              <a:t>Trust</a:t>
            </a:r>
            <a:endParaRPr lang="en-US" sz="2000" i="1" dirty="0">
              <a:latin typeface="Times New Roman" pitchFamily="18" charset="0"/>
            </a:endParaRPr>
          </a:p>
          <a:p>
            <a:r>
              <a:rPr lang="en-US" i="1" dirty="0">
                <a:latin typeface="Times New Roman" pitchFamily="18" charset="0"/>
              </a:rPr>
              <a:t>Only </a:t>
            </a:r>
            <a:r>
              <a:rPr lang="en-US" i="1" dirty="0" smtClean="0">
                <a:latin typeface="Times New Roman" pitchFamily="18" charset="0"/>
              </a:rPr>
              <a:t>Believe</a:t>
            </a:r>
            <a:endParaRPr lang="en-US" sz="2000" i="1" dirty="0">
              <a:solidFill>
                <a:schemeClr val="accent2"/>
              </a:solidFill>
              <a:latin typeface="Times New Roman" pitchFamily="18" charset="0"/>
            </a:endParaRPr>
          </a:p>
          <a:p>
            <a:r>
              <a:rPr lang="en-US" i="1" dirty="0">
                <a:latin typeface="Times New Roman" pitchFamily="18" charset="0"/>
              </a:rPr>
              <a:t>Rest in the </a:t>
            </a:r>
            <a:r>
              <a:rPr lang="en-US" i="1" dirty="0" smtClean="0">
                <a:latin typeface="Times New Roman" pitchFamily="18" charset="0"/>
              </a:rPr>
              <a:t>Lord</a:t>
            </a:r>
            <a:endParaRPr lang="en-US" sz="2000" i="1" dirty="0">
              <a:latin typeface="Times New Roman" pitchFamily="18" charset="0"/>
            </a:endParaRPr>
          </a:p>
          <a:p>
            <a:r>
              <a:rPr lang="en-US" i="1" dirty="0">
                <a:latin typeface="Times New Roman" pitchFamily="18" charset="0"/>
              </a:rPr>
              <a:t>Casting </a:t>
            </a:r>
            <a:r>
              <a:rPr lang="en-US" i="1" dirty="0" smtClean="0">
                <a:latin typeface="Times New Roman" pitchFamily="18" charset="0"/>
              </a:rPr>
              <a:t>out</a:t>
            </a:r>
            <a:endParaRPr lang="en-US" sz="2000" i="1" dirty="0">
              <a:latin typeface="Times New Roman" pitchFamily="18" charset="0"/>
            </a:endParaRPr>
          </a:p>
          <a:p>
            <a:r>
              <a:rPr lang="en-US" i="1" dirty="0">
                <a:latin typeface="Times New Roman" pitchFamily="18" charset="0"/>
              </a:rPr>
              <a:t>Prayer and </a:t>
            </a:r>
            <a:r>
              <a:rPr lang="en-US" i="1" dirty="0" smtClean="0">
                <a:latin typeface="Times New Roman" pitchFamily="18" charset="0"/>
              </a:rPr>
              <a:t>fasting</a:t>
            </a:r>
            <a:endParaRPr lang="en-US" sz="2000" i="1" dirty="0">
              <a:latin typeface="Times New Roman" pitchFamily="18" charset="0"/>
            </a:endParaRPr>
          </a:p>
          <a:p>
            <a:r>
              <a:rPr lang="en-US" b="1" i="1" dirty="0">
                <a:latin typeface="Times New Roman" pitchFamily="18" charset="0"/>
              </a:rPr>
              <a:t>Praise</a:t>
            </a:r>
            <a:r>
              <a:rPr lang="en-US" i="1" dirty="0">
                <a:latin typeface="Times New Roman" pitchFamily="18" charset="0"/>
              </a:rPr>
              <a:t> </a:t>
            </a:r>
            <a:r>
              <a:rPr lang="en-US" sz="2000" i="1" dirty="0">
                <a:solidFill>
                  <a:schemeClr val="accent2"/>
                </a:solidFill>
                <a:latin typeface="Times New Roman" pitchFamily="18" charset="0"/>
              </a:rPr>
              <a:t>**</a:t>
            </a:r>
            <a:endParaRPr lang="en-US" sz="2000" i="1" dirty="0">
              <a:latin typeface="Times New Roman" pitchFamily="18" charset="0"/>
            </a:endParaRPr>
          </a:p>
          <a:p>
            <a:r>
              <a:rPr lang="en-US" i="1" dirty="0">
                <a:latin typeface="Times New Roman" pitchFamily="18" charset="0"/>
              </a:rPr>
              <a:t>Standing on the </a:t>
            </a:r>
            <a:r>
              <a:rPr lang="en-US" i="1" dirty="0" smtClean="0">
                <a:latin typeface="Times New Roman" pitchFamily="18" charset="0"/>
              </a:rPr>
              <a:t>Word</a:t>
            </a:r>
            <a:endParaRPr lang="en-US" sz="2000" i="1" dirty="0">
              <a:solidFill>
                <a:schemeClr val="accent2"/>
              </a:solidFill>
              <a:latin typeface="Times New Roman" pitchFamily="18" charset="0"/>
            </a:endParaRPr>
          </a:p>
        </p:txBody>
      </p:sp>
      <p:sp>
        <p:nvSpPr>
          <p:cNvPr id="246790" name="Rectangle 6"/>
          <p:cNvSpPr>
            <a:spLocks noGrp="1" noChangeArrowheads="1"/>
          </p:cNvSpPr>
          <p:nvPr>
            <p:ph type="body" sz="half" idx="2"/>
          </p:nvPr>
        </p:nvSpPr>
        <p:spPr/>
        <p:txBody>
          <a:bodyPr/>
          <a:lstStyle/>
          <a:p>
            <a:r>
              <a:rPr lang="en-US"/>
              <a:t>Additional</a:t>
            </a:r>
          </a:p>
          <a:p>
            <a:pPr lvl="1"/>
            <a:r>
              <a:rPr lang="en-US"/>
              <a:t>Healing Scriptures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i="1" dirty="0" smtClean="0"/>
              <a:t>A chorus from years ago</a:t>
            </a:r>
            <a:r>
              <a:rPr lang="en-US" i="1" dirty="0" smtClean="0"/>
              <a:t/>
            </a:r>
            <a:br>
              <a:rPr lang="en-US" i="1" dirty="0" smtClean="0"/>
            </a:br>
            <a:r>
              <a:rPr lang="en-US" i="1" dirty="0"/>
              <a:t>	</a:t>
            </a:r>
            <a:r>
              <a:rPr lang="en-US" i="1" dirty="0" smtClean="0"/>
              <a:t>	                             </a:t>
            </a:r>
            <a:r>
              <a:rPr lang="en-US" sz="1800" i="1" dirty="0" smtClean="0"/>
              <a:t>author unknown</a:t>
            </a:r>
            <a:endParaRPr lang="en-US" sz="1800" i="1" dirty="0"/>
          </a:p>
        </p:txBody>
      </p:sp>
      <p:sp>
        <p:nvSpPr>
          <p:cNvPr id="3" name="Content Placeholder 2"/>
          <p:cNvSpPr>
            <a:spLocks noGrp="1"/>
          </p:cNvSpPr>
          <p:nvPr>
            <p:ph idx="1"/>
          </p:nvPr>
        </p:nvSpPr>
        <p:spPr/>
        <p:txBody>
          <a:bodyPr/>
          <a:lstStyle/>
          <a:p>
            <a:r>
              <a:rPr lang="en-US" i="1" dirty="0" smtClean="0">
                <a:solidFill>
                  <a:srgbClr val="8C7A2C"/>
                </a:solidFill>
                <a:latin typeface="Times New Roman" pitchFamily="18" charset="0"/>
                <a:cs typeface="Times New Roman" pitchFamily="18" charset="0"/>
              </a:rPr>
              <a:t>If men (</a:t>
            </a:r>
            <a:r>
              <a:rPr lang="en-US" sz="2400" i="1" dirty="0" smtClean="0">
                <a:solidFill>
                  <a:srgbClr val="8C7A2C"/>
                </a:solidFill>
                <a:latin typeface="Times New Roman" pitchFamily="18" charset="0"/>
                <a:cs typeface="Times New Roman" pitchFamily="18" charset="0"/>
              </a:rPr>
              <a:t>if men</a:t>
            </a:r>
            <a:r>
              <a:rPr lang="en-US" i="1" dirty="0" smtClean="0">
                <a:solidFill>
                  <a:srgbClr val="8C7A2C"/>
                </a:solidFill>
                <a:latin typeface="Times New Roman" pitchFamily="18" charset="0"/>
                <a:cs typeface="Times New Roman" pitchFamily="18" charset="0"/>
              </a:rPr>
              <a:t>) </a:t>
            </a:r>
          </a:p>
          <a:p>
            <a:r>
              <a:rPr lang="en-US" i="1" dirty="0" smtClean="0">
                <a:solidFill>
                  <a:srgbClr val="8C7A2C"/>
                </a:solidFill>
                <a:latin typeface="Times New Roman" pitchFamily="18" charset="0"/>
                <a:cs typeface="Times New Roman" pitchFamily="18" charset="0"/>
              </a:rPr>
              <a:t>Would sing (</a:t>
            </a:r>
            <a:r>
              <a:rPr lang="en-US" sz="2400" i="1" dirty="0" smtClean="0">
                <a:solidFill>
                  <a:srgbClr val="8C7A2C"/>
                </a:solidFill>
                <a:latin typeface="Times New Roman" pitchFamily="18" charset="0"/>
                <a:cs typeface="Times New Roman" pitchFamily="18" charset="0"/>
              </a:rPr>
              <a:t>would sing</a:t>
            </a:r>
            <a:r>
              <a:rPr lang="en-US" i="1" dirty="0" smtClean="0">
                <a:solidFill>
                  <a:srgbClr val="8C7A2C"/>
                </a:solidFill>
                <a:latin typeface="Times New Roman" pitchFamily="18" charset="0"/>
                <a:cs typeface="Times New Roman" pitchFamily="18" charset="0"/>
              </a:rPr>
              <a:t>),</a:t>
            </a:r>
          </a:p>
          <a:p>
            <a:r>
              <a:rPr lang="en-US" i="1" dirty="0" smtClean="0">
                <a:solidFill>
                  <a:srgbClr val="8C7A2C"/>
                </a:solidFill>
                <a:latin typeface="Times New Roman" pitchFamily="18" charset="0"/>
                <a:cs typeface="Times New Roman" pitchFamily="18" charset="0"/>
              </a:rPr>
              <a:t>If men (</a:t>
            </a:r>
            <a:r>
              <a:rPr lang="en-US" sz="2400" i="1" dirty="0" smtClean="0">
                <a:solidFill>
                  <a:srgbClr val="8C7A2C"/>
                </a:solidFill>
                <a:latin typeface="Times New Roman" pitchFamily="18" charset="0"/>
                <a:cs typeface="Times New Roman" pitchFamily="18" charset="0"/>
              </a:rPr>
              <a:t>if men</a:t>
            </a:r>
            <a:r>
              <a:rPr lang="en-US" i="1" dirty="0" smtClean="0">
                <a:solidFill>
                  <a:srgbClr val="8C7A2C"/>
                </a:solidFill>
                <a:latin typeface="Times New Roman" pitchFamily="18" charset="0"/>
                <a:cs typeface="Times New Roman" pitchFamily="18" charset="0"/>
              </a:rPr>
              <a:t>)</a:t>
            </a:r>
          </a:p>
          <a:p>
            <a:r>
              <a:rPr lang="en-US" i="1" dirty="0" smtClean="0">
                <a:solidFill>
                  <a:srgbClr val="8C7A2C"/>
                </a:solidFill>
                <a:latin typeface="Times New Roman" pitchFamily="18" charset="0"/>
                <a:cs typeface="Times New Roman" pitchFamily="18" charset="0"/>
              </a:rPr>
              <a:t>Would sing my praise,</a:t>
            </a:r>
          </a:p>
          <a:p>
            <a:r>
              <a:rPr lang="en-US" i="1" dirty="0" smtClean="0">
                <a:solidFill>
                  <a:srgbClr val="8C7A2C"/>
                </a:solidFill>
                <a:latin typeface="Times New Roman" pitchFamily="18" charset="0"/>
                <a:cs typeface="Times New Roman" pitchFamily="18" charset="0"/>
              </a:rPr>
              <a:t>If men (</a:t>
            </a:r>
            <a:r>
              <a:rPr lang="en-US" sz="2400" i="1" dirty="0" smtClean="0">
                <a:solidFill>
                  <a:srgbClr val="8C7A2C"/>
                </a:solidFill>
                <a:latin typeface="Times New Roman" pitchFamily="18" charset="0"/>
                <a:cs typeface="Times New Roman" pitchFamily="18" charset="0"/>
              </a:rPr>
              <a:t>if men</a:t>
            </a:r>
            <a:r>
              <a:rPr lang="en-US" i="1" dirty="0" smtClean="0">
                <a:solidFill>
                  <a:srgbClr val="8C7A2C"/>
                </a:solidFill>
                <a:latin typeface="Times New Roman" pitchFamily="18" charset="0"/>
                <a:cs typeface="Times New Roman" pitchFamily="18" charset="0"/>
              </a:rPr>
              <a:t>) would sing my praise,</a:t>
            </a:r>
          </a:p>
          <a:p>
            <a:r>
              <a:rPr lang="en-US" i="1" dirty="0" smtClean="0">
                <a:solidFill>
                  <a:srgbClr val="8C7A2C"/>
                </a:solidFill>
                <a:latin typeface="Times New Roman" pitchFamily="18" charset="0"/>
                <a:cs typeface="Times New Roman" pitchFamily="18" charset="0"/>
              </a:rPr>
              <a:t>They would know (</a:t>
            </a:r>
            <a:r>
              <a:rPr lang="en-US" sz="2400" i="1" dirty="0" smtClean="0">
                <a:solidFill>
                  <a:srgbClr val="8C7A2C"/>
                </a:solidFill>
                <a:latin typeface="Times New Roman" pitchFamily="18" charset="0"/>
                <a:cs typeface="Times New Roman" pitchFamily="18" charset="0"/>
              </a:rPr>
              <a:t>they would know</a:t>
            </a:r>
            <a:r>
              <a:rPr lang="en-US" i="1" dirty="0" smtClean="0">
                <a:solidFill>
                  <a:srgbClr val="8C7A2C"/>
                </a:solidFill>
                <a:latin typeface="Times New Roman" pitchFamily="18" charset="0"/>
                <a:cs typeface="Times New Roman" pitchFamily="18" charset="0"/>
              </a:rPr>
              <a:t>)</a:t>
            </a:r>
          </a:p>
          <a:p>
            <a:r>
              <a:rPr lang="en-US" i="1" dirty="0" smtClean="0">
                <a:solidFill>
                  <a:srgbClr val="8C7A2C"/>
                </a:solidFill>
                <a:latin typeface="Times New Roman" pitchFamily="18" charset="0"/>
                <a:cs typeface="Times New Roman" pitchFamily="18" charset="0"/>
              </a:rPr>
              <a:t>They would know (</a:t>
            </a:r>
            <a:r>
              <a:rPr lang="en-US" sz="2400" i="1" dirty="0" smtClean="0">
                <a:solidFill>
                  <a:srgbClr val="8C7A2C"/>
                </a:solidFill>
                <a:latin typeface="Times New Roman" pitchFamily="18" charset="0"/>
                <a:cs typeface="Times New Roman" pitchFamily="18" charset="0"/>
              </a:rPr>
              <a:t>they would know</a:t>
            </a:r>
            <a:r>
              <a:rPr lang="en-US" i="1" dirty="0" smtClean="0">
                <a:solidFill>
                  <a:srgbClr val="8C7A2C"/>
                </a:solidFill>
                <a:latin typeface="Times New Roman" pitchFamily="18" charset="0"/>
                <a:cs typeface="Times New Roman" pitchFamily="18" charset="0"/>
              </a:rPr>
              <a:t>)</a:t>
            </a:r>
          </a:p>
          <a:p>
            <a:r>
              <a:rPr lang="en-US" i="1" dirty="0" smtClean="0">
                <a:solidFill>
                  <a:srgbClr val="8C7A2C"/>
                </a:solidFill>
                <a:latin typeface="Times New Roman" pitchFamily="18" charset="0"/>
                <a:cs typeface="Times New Roman" pitchFamily="18" charset="0"/>
              </a:rPr>
              <a:t>They would know My joy each step of the way.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Psalm 106</a:t>
            </a:r>
          </a:p>
          <a:p>
            <a:r>
              <a:rPr lang="en-US" dirty="0" smtClean="0"/>
              <a:t>Your love for us continues on forever</a:t>
            </a:r>
          </a:p>
          <a:p>
            <a:r>
              <a:rPr lang="en-US" dirty="0" smtClean="0"/>
              <a:t>Your love continues on and on.</a:t>
            </a:r>
          </a:p>
          <a:p>
            <a:r>
              <a:rPr lang="en-US" dirty="0" smtClean="0"/>
              <a:t>It continues on and on.</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981200"/>
            <a:ext cx="8229600" cy="4144963"/>
          </a:xfrm>
        </p:spPr>
        <p:txBody>
          <a:bodyPr/>
          <a:lstStyle/>
          <a:p>
            <a:r>
              <a:rPr lang="en-US" sz="4800" i="1" dirty="0" smtClean="0">
                <a:latin typeface="Arial Narrow" pitchFamily="34" charset="0"/>
              </a:rPr>
              <a:t>How soon we </a:t>
            </a:r>
            <a:r>
              <a:rPr lang="en-US" sz="4800" i="1" dirty="0" smtClean="0">
                <a:latin typeface="Arial Narrow" pitchFamily="34" charset="0"/>
              </a:rPr>
              <a:t>forget !</a:t>
            </a:r>
            <a:endParaRPr lang="en-US" sz="4800" i="1" dirty="0">
              <a:latin typeface="Arial Narrow"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en-US" i="1">
                <a:solidFill>
                  <a:schemeClr val="accent2"/>
                </a:solidFill>
                <a:latin typeface="Times New Roman" pitchFamily="18" charset="0"/>
              </a:rPr>
              <a:t>Praise</a:t>
            </a:r>
          </a:p>
        </p:txBody>
      </p:sp>
      <p:sp>
        <p:nvSpPr>
          <p:cNvPr id="165891" name="Rectangle 3"/>
          <p:cNvSpPr>
            <a:spLocks noGrp="1" noChangeArrowheads="1"/>
          </p:cNvSpPr>
          <p:nvPr>
            <p:ph type="body" idx="1"/>
          </p:nvPr>
        </p:nvSpPr>
        <p:spPr/>
        <p:txBody>
          <a:bodyPr/>
          <a:lstStyle/>
          <a:p>
            <a:r>
              <a:rPr lang="en-US" i="1" dirty="0" smtClean="0">
                <a:latin typeface="Times New Roman" pitchFamily="18" charset="0"/>
              </a:rPr>
              <a:t>Psalm </a:t>
            </a:r>
            <a:r>
              <a:rPr lang="en-US" i="1" dirty="0">
                <a:latin typeface="Times New Roman" pitchFamily="18" charset="0"/>
              </a:rPr>
              <a:t>136, 148, 149, 150</a:t>
            </a:r>
          </a:p>
          <a:p>
            <a:r>
              <a:rPr lang="en-US" i="1" dirty="0">
                <a:latin typeface="Times New Roman" pitchFamily="18" charset="0"/>
              </a:rPr>
              <a:t>Daniel 3.17-18</a:t>
            </a:r>
          </a:p>
          <a:p>
            <a:r>
              <a:rPr lang="en-US" i="1" dirty="0">
                <a:latin typeface="Times New Roman" pitchFamily="18" charset="0"/>
              </a:rPr>
              <a:t>Habakkuk 3.17-19</a:t>
            </a:r>
          </a:p>
          <a:p>
            <a:r>
              <a:rPr lang="en-US" i="1" dirty="0">
                <a:latin typeface="Times New Roman" pitchFamily="18" charset="0"/>
              </a:rPr>
              <a:t>Luke 10.17-20</a:t>
            </a:r>
          </a:p>
          <a:p>
            <a:r>
              <a:rPr lang="en-US" i="1" dirty="0">
                <a:latin typeface="Times New Roman" pitchFamily="18" charset="0"/>
              </a:rPr>
              <a:t>Luke 19.37-40</a:t>
            </a:r>
          </a:p>
          <a:p>
            <a:r>
              <a:rPr lang="en-US" i="1" dirty="0">
                <a:latin typeface="Times New Roman" pitchFamily="18" charset="0"/>
              </a:rPr>
              <a:t>II Corinthians 12.6-10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r>
              <a:rPr lang="en-US" i="1">
                <a:solidFill>
                  <a:schemeClr val="accent2"/>
                </a:solidFill>
                <a:latin typeface="Times New Roman" pitchFamily="18" charset="0"/>
              </a:rPr>
              <a:t>Praise</a:t>
            </a:r>
          </a:p>
        </p:txBody>
      </p:sp>
      <p:sp>
        <p:nvSpPr>
          <p:cNvPr id="289795" name="Rectangle 3"/>
          <p:cNvSpPr>
            <a:spLocks noGrp="1" noChangeArrowheads="1"/>
          </p:cNvSpPr>
          <p:nvPr>
            <p:ph type="body" idx="1"/>
          </p:nvPr>
        </p:nvSpPr>
        <p:spPr/>
        <p:txBody>
          <a:bodyPr/>
          <a:lstStyle/>
          <a:p>
            <a:r>
              <a:rPr lang="en-US" i="1">
                <a:latin typeface="Times New Roman" pitchFamily="18" charset="0"/>
              </a:rPr>
              <a:t>Praise is to be offered unto God in Christ Jesus for what He has done – already done for us in sending His only begotten Son to die on the Cross of Calvary for our sins that if we repent of our sins and confess Him as Lord and Savior, we shall live with Him now and for evermore.</a:t>
            </a:r>
          </a:p>
          <a:p>
            <a:r>
              <a:rPr lang="en-US" i="1">
                <a:latin typeface="Times New Roman" pitchFamily="18" charset="0"/>
              </a:rPr>
              <a:t>God is God!  All praise is due unto Him.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n-US" i="1">
                <a:solidFill>
                  <a:schemeClr val="accent2"/>
                </a:solidFill>
                <a:latin typeface="Times New Roman" pitchFamily="18" charset="0"/>
              </a:rPr>
              <a:t>Praise</a:t>
            </a:r>
          </a:p>
        </p:txBody>
      </p:sp>
      <p:sp>
        <p:nvSpPr>
          <p:cNvPr id="290819" name="Rectangle 3"/>
          <p:cNvSpPr>
            <a:spLocks noGrp="1" noChangeArrowheads="1"/>
          </p:cNvSpPr>
          <p:nvPr>
            <p:ph type="body" idx="1"/>
          </p:nvPr>
        </p:nvSpPr>
        <p:spPr/>
        <p:txBody>
          <a:bodyPr/>
          <a:lstStyle/>
          <a:p>
            <a:r>
              <a:rPr lang="en-US" i="1">
                <a:latin typeface="Times New Roman" pitchFamily="18" charset="0"/>
              </a:rPr>
              <a:t>Praise is not what is taught in many churches today.</a:t>
            </a:r>
          </a:p>
          <a:p>
            <a:r>
              <a:rPr lang="en-US" i="1">
                <a:latin typeface="Times New Roman" pitchFamily="18" charset="0"/>
              </a:rPr>
              <a:t>Praise is not about “feeling good.”</a:t>
            </a:r>
          </a:p>
          <a:p>
            <a:r>
              <a:rPr lang="en-US" i="1">
                <a:latin typeface="Times New Roman" pitchFamily="18" charset="0"/>
              </a:rPr>
              <a:t>Praise is not about manipulating God to get what you want.</a:t>
            </a:r>
          </a:p>
          <a:p>
            <a:r>
              <a:rPr lang="en-US" i="1">
                <a:latin typeface="Times New Roman" pitchFamily="18" charset="0"/>
              </a:rPr>
              <a:t>Praise is not a high that comes from an addiction – regardless of to what one may be addicted.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en-US" i="1">
                <a:solidFill>
                  <a:schemeClr val="accent2"/>
                </a:solidFill>
                <a:latin typeface="Times New Roman" pitchFamily="18" charset="0"/>
              </a:rPr>
              <a:t>Praise</a:t>
            </a:r>
          </a:p>
        </p:txBody>
      </p:sp>
      <p:sp>
        <p:nvSpPr>
          <p:cNvPr id="291843" name="Rectangle 3"/>
          <p:cNvSpPr>
            <a:spLocks noGrp="1" noChangeArrowheads="1"/>
          </p:cNvSpPr>
          <p:nvPr>
            <p:ph type="body" idx="1"/>
          </p:nvPr>
        </p:nvSpPr>
        <p:spPr>
          <a:xfrm>
            <a:off x="457200" y="2286000"/>
            <a:ext cx="8229600" cy="3840163"/>
          </a:xfrm>
        </p:spPr>
        <p:txBody>
          <a:bodyPr/>
          <a:lstStyle/>
          <a:p>
            <a:r>
              <a:rPr lang="en-US" i="1">
                <a:latin typeface="Times New Roman" pitchFamily="18" charset="0"/>
              </a:rPr>
              <a:t>Praise comes from a grateful heart as we read in Psalm 136.  It is realizing that we stand in need of God’s mercy, and that He has showered us with His mercy when we deserved hell.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371601"/>
            <a:ext cx="7772400" cy="2228850"/>
          </a:xfrm>
        </p:spPr>
        <p:txBody>
          <a:bodyPr/>
          <a:lstStyle/>
          <a:p>
            <a:pPr eaLnBrk="1" hangingPunct="1"/>
            <a:r>
              <a:rPr lang="en-US" sz="6000" dirty="0" smtClean="0">
                <a:solidFill>
                  <a:srgbClr val="DA6071"/>
                </a:solidFill>
                <a:effectLst>
                  <a:outerShdw blurRad="38100" dist="38100" dir="2700000" algn="tl">
                    <a:srgbClr val="000000">
                      <a:alpha val="43137"/>
                    </a:srgbClr>
                  </a:outerShdw>
                </a:effectLst>
                <a:latin typeface="Times New Roman" pitchFamily="18" charset="0"/>
                <a:cs typeface="Times New Roman" pitchFamily="18" charset="0"/>
              </a:rPr>
              <a:t>Praise</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029200"/>
            <a:ext cx="6400800" cy="609600"/>
          </a:xfrm>
        </p:spPr>
        <p:txBody>
          <a:bodyPr/>
          <a:lstStyle/>
          <a:p>
            <a:pPr algn="l" eaLnBrk="1" hangingPunct="1"/>
            <a:r>
              <a:rPr lang="en-US" sz="1800" dirty="0" smtClean="0">
                <a:latin typeface="Times New Roman" pitchFamily="18" charset="0"/>
                <a:cs typeface="Times New Roman" pitchFamily="18" charset="0"/>
              </a:rPr>
              <a:t>© June, 2007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Praise comes from the heart.</a:t>
            </a:r>
          </a:p>
          <a:p>
            <a:r>
              <a:rPr lang="en-US" i="1" dirty="0" smtClean="0">
                <a:latin typeface="Times New Roman" pitchFamily="18" charset="0"/>
                <a:cs typeface="Times New Roman" pitchFamily="18" charset="0"/>
              </a:rPr>
              <a:t>A grateful heart brings a new song.</a:t>
            </a:r>
          </a:p>
          <a:p>
            <a:r>
              <a:rPr lang="en-US" i="1" dirty="0" smtClean="0">
                <a:latin typeface="Times New Roman" pitchFamily="18" charset="0"/>
                <a:cs typeface="Times New Roman" pitchFamily="18" charset="0"/>
              </a:rPr>
              <a:t>Psalm 98 says, “O sing unto the Lord a new song . . .”</a:t>
            </a:r>
          </a:p>
          <a:p>
            <a:r>
              <a:rPr lang="en-US" i="1" dirty="0" smtClean="0">
                <a:latin typeface="Times New Roman" pitchFamily="18" charset="0"/>
                <a:cs typeface="Times New Roman" pitchFamily="18" charset="0"/>
              </a:rPr>
              <a:t>Praise is not screaming and yelling trying to get the attention of the Lord Jesus Christ.</a:t>
            </a:r>
          </a:p>
          <a:p>
            <a:r>
              <a:rPr lang="en-US" sz="2400" i="1" dirty="0" smtClean="0">
                <a:latin typeface="Times New Roman" pitchFamily="18" charset="0"/>
                <a:cs typeface="Times New Roman" pitchFamily="18" charset="0"/>
              </a:rPr>
              <a:t>Praise is Psalm 95, 96, 97, 98, 99, 100, 101, 102, 103, 104, 105, 106, 107, 108, 109, 111, 112, 113, 117, 118, 119, 135, 136, 138, 146, 147, 148, 149, 150</a:t>
            </a:r>
            <a:endParaRPr lang="en-US" sz="2400" i="1"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Psalm 21:13</a:t>
            </a:r>
            <a:endParaRPr lang="en-US" dirty="0"/>
          </a:p>
        </p:txBody>
      </p:sp>
      <p:sp>
        <p:nvSpPr>
          <p:cNvPr id="3" name="Content Placeholder 2"/>
          <p:cNvSpPr>
            <a:spLocks noGrp="1"/>
          </p:cNvSpPr>
          <p:nvPr>
            <p:ph idx="1"/>
          </p:nvPr>
        </p:nvSpPr>
        <p:spPr>
          <a:xfrm>
            <a:off x="457200" y="3124200"/>
            <a:ext cx="8229600" cy="3001963"/>
          </a:xfrm>
        </p:spPr>
        <p:txBody>
          <a:bodyPr/>
          <a:lstStyle/>
          <a:p>
            <a:r>
              <a:rPr lang="en-US" i="1" dirty="0" smtClean="0">
                <a:latin typeface="Times New Roman" pitchFamily="18" charset="0"/>
                <a:cs typeface="Times New Roman" pitchFamily="18" charset="0"/>
              </a:rPr>
              <a:t>Be thou exalted, LORD, in </a:t>
            </a:r>
            <a:r>
              <a:rPr lang="en-US" i="1" dirty="0" err="1" smtClean="0">
                <a:latin typeface="Times New Roman" pitchFamily="18" charset="0"/>
                <a:cs typeface="Times New Roman" pitchFamily="18" charset="0"/>
              </a:rPr>
              <a:t>thine</a:t>
            </a:r>
            <a:r>
              <a:rPr lang="en-US" i="1" dirty="0" smtClean="0">
                <a:latin typeface="Times New Roman" pitchFamily="18" charset="0"/>
                <a:cs typeface="Times New Roman" pitchFamily="18" charset="0"/>
              </a:rPr>
              <a:t> own strength: [so] will we sing and praise thy power.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r>
              <a:rPr lang="en-US" sz="3600" i="1" dirty="0" smtClean="0">
                <a:latin typeface="Times New Roman" pitchFamily="18" charset="0"/>
                <a:cs typeface="Times New Roman" pitchFamily="18" charset="0"/>
              </a:rPr>
              <a:t>Brown-Driver-Brigg’s Hebrew Definitions</a:t>
            </a:r>
            <a:endParaRPr lang="en-US" sz="3600" dirty="0">
              <a:latin typeface="Times New Roman" pitchFamily="18" charset="0"/>
              <a:cs typeface="Times New Roman" pitchFamily="18" charset="0"/>
            </a:endParaRPr>
          </a:p>
        </p:txBody>
      </p:sp>
      <p:sp>
        <p:nvSpPr>
          <p:cNvPr id="292867" name="Rectangle 3"/>
          <p:cNvSpPr>
            <a:spLocks noGrp="1" noChangeArrowheads="1"/>
          </p:cNvSpPr>
          <p:nvPr>
            <p:ph type="body" idx="1"/>
          </p:nvPr>
        </p:nvSpPr>
        <p:spPr>
          <a:xfrm>
            <a:off x="457200" y="1600200"/>
            <a:ext cx="8229600" cy="4724400"/>
          </a:xfrm>
        </p:spPr>
        <p:txBody>
          <a:bodyPr/>
          <a:lstStyle/>
          <a:p>
            <a:pPr>
              <a:lnSpc>
                <a:spcPct val="80000"/>
              </a:lnSpc>
            </a:pPr>
            <a:r>
              <a:rPr lang="en-US" sz="2400" dirty="0">
                <a:latin typeface="Times New Roman" pitchFamily="18" charset="0"/>
                <a:cs typeface="Times New Roman" pitchFamily="18" charset="0"/>
              </a:rPr>
              <a:t>H2167</a:t>
            </a:r>
          </a:p>
          <a:p>
            <a:pPr>
              <a:lnSpc>
                <a:spcPct val="80000"/>
              </a:lnSpc>
            </a:pPr>
            <a:r>
              <a:rPr lang="he-IL" sz="4400" dirty="0">
                <a:latin typeface="Times New Roman" pitchFamily="18" charset="0"/>
                <a:cs typeface="Times New Roman" pitchFamily="18" charset="0"/>
              </a:rPr>
              <a:t>זמר</a:t>
            </a:r>
            <a:endParaRPr lang="en-US" sz="4400" dirty="0">
              <a:latin typeface="Times New Roman" pitchFamily="18" charset="0"/>
              <a:cs typeface="Times New Roman" pitchFamily="18" charset="0"/>
            </a:endParaRPr>
          </a:p>
          <a:p>
            <a:pPr>
              <a:lnSpc>
                <a:spcPct val="80000"/>
              </a:lnSpc>
            </a:pPr>
            <a:r>
              <a:rPr lang="en-US" sz="2400" dirty="0" err="1">
                <a:latin typeface="Times New Roman" pitchFamily="18" charset="0"/>
                <a:cs typeface="Times New Roman" pitchFamily="18" charset="0"/>
              </a:rPr>
              <a:t>zâmar</a:t>
            </a:r>
            <a:endParaRPr lang="en-US" sz="2400" dirty="0">
              <a:latin typeface="Times New Roman" pitchFamily="18" charset="0"/>
              <a:cs typeface="Times New Roman" pitchFamily="18" charset="0"/>
            </a:endParaRPr>
          </a:p>
          <a:p>
            <a:pPr>
              <a:lnSpc>
                <a:spcPct val="80000"/>
              </a:lnSpc>
            </a:pPr>
            <a:r>
              <a:rPr lang="en-US" sz="2400" dirty="0">
                <a:latin typeface="Times New Roman" pitchFamily="18" charset="0"/>
                <a:cs typeface="Times New Roman" pitchFamily="18" charset="0"/>
              </a:rPr>
              <a:t>BDB Definition:</a:t>
            </a:r>
          </a:p>
          <a:p>
            <a:pPr>
              <a:lnSpc>
                <a:spcPct val="80000"/>
              </a:lnSpc>
            </a:pPr>
            <a:r>
              <a:rPr lang="en-US" sz="2400" dirty="0">
                <a:latin typeface="Times New Roman" pitchFamily="18" charset="0"/>
                <a:cs typeface="Times New Roman" pitchFamily="18" charset="0"/>
              </a:rPr>
              <a:t>1) to sing, sing praise, make music</a:t>
            </a:r>
          </a:p>
          <a:p>
            <a:pPr lvl="1">
              <a:lnSpc>
                <a:spcPct val="80000"/>
              </a:lnSpc>
            </a:pPr>
            <a:r>
              <a:rPr lang="en-US" sz="2000" dirty="0">
                <a:latin typeface="Times New Roman" pitchFamily="18" charset="0"/>
                <a:cs typeface="Times New Roman" pitchFamily="18" charset="0"/>
              </a:rPr>
              <a:t>1a) (</a:t>
            </a:r>
            <a:r>
              <a:rPr lang="en-US" sz="2000" dirty="0" err="1">
                <a:latin typeface="Times New Roman" pitchFamily="18" charset="0"/>
                <a:cs typeface="Times New Roman" pitchFamily="18" charset="0"/>
              </a:rPr>
              <a:t>Piel</a:t>
            </a:r>
            <a:r>
              <a:rPr lang="en-US" sz="2000" dirty="0">
                <a:latin typeface="Times New Roman" pitchFamily="18" charset="0"/>
                <a:cs typeface="Times New Roman" pitchFamily="18" charset="0"/>
              </a:rPr>
              <a:t>)</a:t>
            </a:r>
          </a:p>
          <a:p>
            <a:pPr lvl="2">
              <a:lnSpc>
                <a:spcPct val="80000"/>
              </a:lnSpc>
            </a:pPr>
            <a:r>
              <a:rPr lang="en-US" sz="1800" dirty="0">
                <a:latin typeface="Times New Roman" pitchFamily="18" charset="0"/>
                <a:cs typeface="Times New Roman" pitchFamily="18" charset="0"/>
              </a:rPr>
              <a:t>1a1) to make music, sing</a:t>
            </a:r>
          </a:p>
          <a:p>
            <a:pPr lvl="2">
              <a:lnSpc>
                <a:spcPct val="80000"/>
              </a:lnSpc>
            </a:pPr>
            <a:r>
              <a:rPr lang="en-US" sz="1800" dirty="0">
                <a:latin typeface="Times New Roman" pitchFamily="18" charset="0"/>
                <a:cs typeface="Times New Roman" pitchFamily="18" charset="0"/>
              </a:rPr>
              <a:t>1a2) to play a musical instrument</a:t>
            </a:r>
          </a:p>
          <a:p>
            <a:pPr>
              <a:lnSpc>
                <a:spcPct val="80000"/>
              </a:lnSpc>
            </a:pPr>
            <a:r>
              <a:rPr lang="en-US" sz="2400" dirty="0">
                <a:latin typeface="Times New Roman" pitchFamily="18" charset="0"/>
                <a:cs typeface="Times New Roman" pitchFamily="18" charset="0"/>
              </a:rPr>
              <a:t>Part of Speech: verb</a:t>
            </a:r>
          </a:p>
          <a:p>
            <a:pPr>
              <a:lnSpc>
                <a:spcPct val="80000"/>
              </a:lnSpc>
            </a:pPr>
            <a:r>
              <a:rPr lang="en-US" sz="2400" dirty="0">
                <a:latin typeface="Times New Roman" pitchFamily="18" charset="0"/>
                <a:cs typeface="Times New Roman" pitchFamily="18" charset="0"/>
              </a:rPr>
              <a:t>A Related Word by BDB/Strong’s Number: a primitive root [perhaps identical with H2168 through the idea of striking with the fingers]</a:t>
            </a:r>
          </a:p>
          <a:p>
            <a:pPr>
              <a:lnSpc>
                <a:spcPct val="80000"/>
              </a:lnSpc>
            </a:pPr>
            <a:r>
              <a:rPr lang="en-US" sz="2400" dirty="0">
                <a:latin typeface="Times New Roman" pitchFamily="18" charset="0"/>
                <a:cs typeface="Times New Roman" pitchFamily="18" charset="0"/>
              </a:rPr>
              <a:t>Same Word by TWOT Number: 558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Psalm 33:2</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latin typeface="Times New Roman" pitchFamily="18" charset="0"/>
                <a:cs typeface="Times New Roman" pitchFamily="18" charset="0"/>
              </a:rPr>
              <a:t>Praise the LORD with harp: sing unto him with the psaltery [and] an instrument of ten strings.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Brown-Driver-Brigg’s Hebrew Definitions</a:t>
            </a:r>
            <a:endParaRPr lang="en-US" sz="36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80000"/>
              </a:lnSpc>
            </a:pPr>
            <a:r>
              <a:rPr lang="en-US" b="1" dirty="0" smtClean="0">
                <a:latin typeface="Times New Roman" pitchFamily="18" charset="0"/>
                <a:cs typeface="Times New Roman" pitchFamily="18" charset="0"/>
              </a:rPr>
              <a:t>H3034</a:t>
            </a:r>
          </a:p>
          <a:p>
            <a:pPr>
              <a:lnSpc>
                <a:spcPct val="80000"/>
              </a:lnSpc>
            </a:pPr>
            <a:r>
              <a:rPr lang="he-IL" sz="4400" dirty="0" smtClean="0">
                <a:latin typeface="Times New Roman" pitchFamily="18" charset="0"/>
                <a:cs typeface="Times New Roman" pitchFamily="18" charset="0"/>
              </a:rPr>
              <a:t>ידה</a:t>
            </a:r>
            <a:endParaRPr lang="en-US" sz="4400" dirty="0" smtClean="0">
              <a:latin typeface="Times New Roman" pitchFamily="18" charset="0"/>
              <a:cs typeface="Times New Roman" pitchFamily="18" charset="0"/>
            </a:endParaRPr>
          </a:p>
          <a:p>
            <a:pPr>
              <a:lnSpc>
                <a:spcPct val="80000"/>
              </a:lnSpc>
            </a:pPr>
            <a:r>
              <a:rPr lang="en-US" dirty="0" err="1" smtClean="0">
                <a:latin typeface="Times New Roman" pitchFamily="18" charset="0"/>
                <a:cs typeface="Times New Roman" pitchFamily="18" charset="0"/>
              </a:rPr>
              <a:t>yâdâh</a:t>
            </a:r>
            <a:endParaRPr lang="en-US" dirty="0" smtClean="0">
              <a:latin typeface="Times New Roman" pitchFamily="18" charset="0"/>
              <a:cs typeface="Times New Roman" pitchFamily="18" charset="0"/>
            </a:endParaRPr>
          </a:p>
          <a:p>
            <a:pPr>
              <a:lnSpc>
                <a:spcPct val="80000"/>
              </a:lnSpc>
            </a:pPr>
            <a:r>
              <a:rPr lang="en-US" b="1" dirty="0" smtClean="0">
                <a:latin typeface="Times New Roman" pitchFamily="18" charset="0"/>
                <a:cs typeface="Times New Roman" pitchFamily="18" charset="0"/>
              </a:rPr>
              <a:t>BDB Definition:</a:t>
            </a:r>
          </a:p>
          <a:p>
            <a:r>
              <a:rPr lang="en-US" dirty="0" smtClean="0">
                <a:latin typeface="Times New Roman" pitchFamily="18" charset="0"/>
                <a:cs typeface="Times New Roman" pitchFamily="18" charset="0"/>
              </a:rPr>
              <a:t>1) to throw, shoot, cast</a:t>
            </a:r>
          </a:p>
          <a:p>
            <a:r>
              <a:rPr lang="en-US" dirty="0" smtClean="0">
                <a:latin typeface="Times New Roman" pitchFamily="18" charset="0"/>
                <a:cs typeface="Times New Roman" pitchFamily="18" charset="0"/>
              </a:rPr>
              <a:t>1a) (</a:t>
            </a:r>
            <a:r>
              <a:rPr lang="en-US" dirty="0" err="1" smtClean="0">
                <a:latin typeface="Times New Roman" pitchFamily="18" charset="0"/>
                <a:cs typeface="Times New Roman" pitchFamily="18" charset="0"/>
              </a:rPr>
              <a:t>Qal</a:t>
            </a:r>
            <a:r>
              <a:rPr lang="en-US" dirty="0" smtClean="0">
                <a:latin typeface="Times New Roman" pitchFamily="18" charset="0"/>
                <a:cs typeface="Times New Roman" pitchFamily="18" charset="0"/>
              </a:rPr>
              <a:t>) to shoot (arrows)</a:t>
            </a:r>
          </a:p>
          <a:p>
            <a:r>
              <a:rPr lang="en-US" dirty="0" smtClean="0">
                <a:latin typeface="Times New Roman" pitchFamily="18" charset="0"/>
                <a:cs typeface="Times New Roman" pitchFamily="18" charset="0"/>
              </a:rPr>
              <a:t>1b) (</a:t>
            </a:r>
            <a:r>
              <a:rPr lang="en-US" dirty="0" err="1" smtClean="0">
                <a:latin typeface="Times New Roman" pitchFamily="18" charset="0"/>
                <a:cs typeface="Times New Roman" pitchFamily="18" charset="0"/>
              </a:rPr>
              <a:t>Piel</a:t>
            </a:r>
            <a:r>
              <a:rPr lang="en-US" dirty="0" smtClean="0">
                <a:latin typeface="Times New Roman" pitchFamily="18" charset="0"/>
                <a:cs typeface="Times New Roman" pitchFamily="18" charset="0"/>
              </a:rPr>
              <a:t>) to cast, cast down, throw down</a:t>
            </a:r>
          </a:p>
          <a:p>
            <a:r>
              <a:rPr lang="en-US" dirty="0" smtClean="0">
                <a:latin typeface="Times New Roman" pitchFamily="18" charset="0"/>
                <a:cs typeface="Times New Roman" pitchFamily="18" charset="0"/>
              </a:rPr>
              <a:t>1c) (</a:t>
            </a:r>
            <a:r>
              <a:rPr lang="en-US" dirty="0" err="1" smtClean="0">
                <a:latin typeface="Times New Roman" pitchFamily="18" charset="0"/>
                <a:cs typeface="Times New Roman" pitchFamily="18" charset="0"/>
              </a:rPr>
              <a:t>Hiphil</a:t>
            </a:r>
            <a:r>
              <a:rPr lang="en-US" dirty="0" smtClean="0">
                <a:latin typeface="Times New Roman" pitchFamily="18" charset="0"/>
                <a:cs typeface="Times New Roman" pitchFamily="18" charset="0"/>
              </a:rPr>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latin typeface="Times New Roman" pitchFamily="18" charset="0"/>
                <a:cs typeface="Times New Roman" pitchFamily="18" charset="0"/>
              </a:rPr>
              <a:t>Brown-Driver-Brigg’s Hebrew Definitions cont.</a:t>
            </a:r>
            <a:endParaRPr lang="en-US" sz="3200" dirty="0"/>
          </a:p>
        </p:txBody>
      </p:sp>
      <p:sp>
        <p:nvSpPr>
          <p:cNvPr id="3" name="Content Placeholder 2"/>
          <p:cNvSpPr>
            <a:spLocks noGrp="1"/>
          </p:cNvSpPr>
          <p:nvPr>
            <p:ph idx="1"/>
          </p:nvPr>
        </p:nvSpPr>
        <p:spPr>
          <a:xfrm>
            <a:off x="457200" y="1600200"/>
            <a:ext cx="8229600" cy="4724400"/>
          </a:xfrm>
        </p:spPr>
        <p:txBody>
          <a:bodyPr/>
          <a:lstStyle/>
          <a:p>
            <a:pPr lvl="1"/>
            <a:r>
              <a:rPr lang="en-US" dirty="0" smtClean="0">
                <a:latin typeface="Times New Roman" pitchFamily="18" charset="0"/>
                <a:cs typeface="Times New Roman" pitchFamily="18" charset="0"/>
              </a:rPr>
              <a:t>1c1) to give thanks,, laud, praise</a:t>
            </a:r>
          </a:p>
          <a:p>
            <a:pPr lvl="1"/>
            <a:r>
              <a:rPr lang="en-US" dirty="0" smtClean="0">
                <a:latin typeface="Times New Roman" pitchFamily="18" charset="0"/>
                <a:cs typeface="Times New Roman" pitchFamily="18" charset="0"/>
              </a:rPr>
              <a:t>1c2) to confess, confess (the name of God)</a:t>
            </a:r>
          </a:p>
          <a:p>
            <a:r>
              <a:rPr lang="en-US" dirty="0" smtClean="0">
                <a:latin typeface="Times New Roman" pitchFamily="18" charset="0"/>
                <a:cs typeface="Times New Roman" pitchFamily="18" charset="0"/>
              </a:rPr>
              <a:t>1d) (</a:t>
            </a:r>
            <a:r>
              <a:rPr lang="en-US" dirty="0" err="1" smtClean="0">
                <a:latin typeface="Times New Roman" pitchFamily="18" charset="0"/>
                <a:cs typeface="Times New Roman" pitchFamily="18" charset="0"/>
              </a:rPr>
              <a:t>Hithpael</a:t>
            </a:r>
            <a:r>
              <a:rPr lang="en-US" dirty="0" smtClean="0">
                <a:latin typeface="Times New Roman" pitchFamily="18" charset="0"/>
                <a:cs typeface="Times New Roman" pitchFamily="18" charset="0"/>
              </a:rPr>
              <a:t>)</a:t>
            </a:r>
          </a:p>
          <a:p>
            <a:pPr lvl="1"/>
            <a:r>
              <a:rPr lang="en-US" dirty="0" smtClean="0">
                <a:latin typeface="Times New Roman" pitchFamily="18" charset="0"/>
                <a:cs typeface="Times New Roman" pitchFamily="18" charset="0"/>
              </a:rPr>
              <a:t>1d1) to confess (sin)</a:t>
            </a:r>
          </a:p>
          <a:p>
            <a:pPr lvl="1"/>
            <a:r>
              <a:rPr lang="en-US" dirty="0" smtClean="0">
                <a:latin typeface="Times New Roman" pitchFamily="18" charset="0"/>
                <a:cs typeface="Times New Roman" pitchFamily="18" charset="0"/>
              </a:rPr>
              <a:t>1d2) to give thanks</a:t>
            </a:r>
          </a:p>
          <a:p>
            <a:pPr>
              <a:lnSpc>
                <a:spcPct val="75000"/>
              </a:lnSpc>
            </a:pPr>
            <a:r>
              <a:rPr lang="en-US" b="1" dirty="0" smtClean="0">
                <a:latin typeface="Times New Roman" pitchFamily="18" charset="0"/>
                <a:cs typeface="Times New Roman" pitchFamily="18" charset="0"/>
              </a:rPr>
              <a:t>Part of Speech: verb</a:t>
            </a:r>
          </a:p>
          <a:p>
            <a:pPr>
              <a:lnSpc>
                <a:spcPct val="75000"/>
              </a:lnSpc>
            </a:pPr>
            <a:r>
              <a:rPr lang="en-US" b="1" dirty="0" smtClean="0">
                <a:latin typeface="Times New Roman" pitchFamily="18" charset="0"/>
                <a:cs typeface="Times New Roman" pitchFamily="18" charset="0"/>
              </a:rPr>
              <a:t>A Related Word by BDB/Strong’s Number: a primitive root; used only as denominative from H3027</a:t>
            </a:r>
          </a:p>
          <a:p>
            <a:pPr>
              <a:lnSpc>
                <a:spcPct val="75000"/>
              </a:lnSpc>
            </a:pPr>
            <a:r>
              <a:rPr lang="en-US" b="1" dirty="0" smtClean="0">
                <a:latin typeface="Times New Roman" pitchFamily="18" charset="0"/>
                <a:cs typeface="Times New Roman" pitchFamily="18" charset="0"/>
              </a:rPr>
              <a:t>Same Word by TWOT Number: 847</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n-US" sz="3600" i="1" dirty="0" smtClean="0">
                <a:latin typeface="Times New Roman" pitchFamily="18" charset="0"/>
                <a:cs typeface="Times New Roman" pitchFamily="18" charset="0"/>
              </a:rPr>
              <a:t>Strong’s Hebrew and Greek Dictionaries</a:t>
            </a:r>
            <a:endParaRPr lang="en-US" sz="3600" i="1" dirty="0">
              <a:latin typeface="Times New Roman" pitchFamily="18" charset="0"/>
              <a:cs typeface="Times New Roman" pitchFamily="18" charset="0"/>
            </a:endParaRPr>
          </a:p>
        </p:txBody>
      </p:sp>
      <p:sp>
        <p:nvSpPr>
          <p:cNvPr id="294915" name="Rectangle 3"/>
          <p:cNvSpPr>
            <a:spLocks noGrp="1" noChangeArrowheads="1"/>
          </p:cNvSpPr>
          <p:nvPr>
            <p:ph type="body" idx="1"/>
          </p:nvPr>
        </p:nvSpPr>
        <p:spPr/>
        <p:txBody>
          <a:bodyPr/>
          <a:lstStyle/>
          <a:p>
            <a:pPr>
              <a:lnSpc>
                <a:spcPct val="80000"/>
              </a:lnSpc>
            </a:pPr>
            <a:r>
              <a:rPr lang="en-US" sz="2800" b="1">
                <a:latin typeface="Times New Roman" pitchFamily="18" charset="0"/>
                <a:cs typeface="Times New Roman" pitchFamily="18" charset="0"/>
              </a:rPr>
              <a:t>H3034</a:t>
            </a:r>
            <a:endParaRPr lang="en-US" sz="2800">
              <a:latin typeface="Times New Roman" pitchFamily="18" charset="0"/>
              <a:cs typeface="Times New Roman" pitchFamily="18" charset="0"/>
            </a:endParaRPr>
          </a:p>
          <a:p>
            <a:pPr>
              <a:lnSpc>
                <a:spcPct val="80000"/>
              </a:lnSpc>
            </a:pPr>
            <a:r>
              <a:rPr lang="he-IL" sz="2800">
                <a:latin typeface="Times New Roman" pitchFamily="18" charset="0"/>
                <a:cs typeface="Times New Roman" pitchFamily="18" charset="0"/>
              </a:rPr>
              <a:t>ידה</a:t>
            </a:r>
            <a:endParaRPr lang="en-US" sz="2800">
              <a:latin typeface="Times New Roman" pitchFamily="18" charset="0"/>
              <a:cs typeface="Times New Roman" pitchFamily="18" charset="0"/>
            </a:endParaRPr>
          </a:p>
          <a:p>
            <a:pPr>
              <a:lnSpc>
                <a:spcPct val="80000"/>
              </a:lnSpc>
            </a:pPr>
            <a:r>
              <a:rPr lang="en-US" sz="2800">
                <a:latin typeface="Times New Roman" pitchFamily="18" charset="0"/>
                <a:cs typeface="Times New Roman" pitchFamily="18" charset="0"/>
              </a:rPr>
              <a:t>yâdâh</a:t>
            </a:r>
          </a:p>
          <a:p>
            <a:pPr>
              <a:lnSpc>
                <a:spcPct val="80000"/>
              </a:lnSpc>
            </a:pPr>
            <a:r>
              <a:rPr lang="en-US" sz="2800" i="1">
                <a:latin typeface="Times New Roman" pitchFamily="18" charset="0"/>
                <a:cs typeface="Times New Roman" pitchFamily="18" charset="0"/>
              </a:rPr>
              <a:t>yaw-daw'</a:t>
            </a:r>
            <a:endParaRPr lang="en-US" sz="2800">
              <a:latin typeface="Times New Roman" pitchFamily="18" charset="0"/>
              <a:cs typeface="Times New Roman" pitchFamily="18" charset="0"/>
            </a:endParaRPr>
          </a:p>
          <a:p>
            <a:pPr>
              <a:lnSpc>
                <a:spcPct val="80000"/>
              </a:lnSpc>
            </a:pPr>
            <a:r>
              <a:rPr lang="en-US" sz="2800">
                <a:latin typeface="Times New Roman" pitchFamily="18" charset="0"/>
                <a:cs typeface="Times New Roman" pitchFamily="18" charset="0"/>
              </a:rPr>
              <a:t>A primitive root; used only as denominative from H3027; literally to </a:t>
            </a:r>
            <a:r>
              <a:rPr lang="en-US" sz="2800" i="1">
                <a:latin typeface="Times New Roman" pitchFamily="18" charset="0"/>
                <a:cs typeface="Times New Roman" pitchFamily="18" charset="0"/>
              </a:rPr>
              <a:t>use</a:t>
            </a:r>
            <a:r>
              <a:rPr lang="en-US" sz="2800">
                <a:latin typeface="Times New Roman" pitchFamily="18" charset="0"/>
                <a:cs typeface="Times New Roman" pitchFamily="18" charset="0"/>
              </a:rPr>
              <a:t> (that is, hold out) </a:t>
            </a:r>
            <a:r>
              <a:rPr lang="en-US" sz="2800" i="1">
                <a:latin typeface="Times New Roman" pitchFamily="18" charset="0"/>
                <a:cs typeface="Times New Roman" pitchFamily="18" charset="0"/>
              </a:rPr>
              <a:t>the</a:t>
            </a:r>
            <a:r>
              <a:rPr lang="en-US" sz="2800">
                <a:latin typeface="Times New Roman" pitchFamily="18" charset="0"/>
                <a:cs typeface="Times New Roman" pitchFamily="18" charset="0"/>
              </a:rPr>
              <a:t> </a:t>
            </a:r>
            <a:r>
              <a:rPr lang="en-US" sz="2800" i="1">
                <a:latin typeface="Times New Roman" pitchFamily="18" charset="0"/>
                <a:cs typeface="Times New Roman" pitchFamily="18" charset="0"/>
              </a:rPr>
              <a:t>hand</a:t>
            </a:r>
            <a:r>
              <a:rPr lang="en-US" sz="2800">
                <a:latin typeface="Times New Roman" pitchFamily="18" charset="0"/>
                <a:cs typeface="Times New Roman" pitchFamily="18" charset="0"/>
              </a:rPr>
              <a:t>; physically to </a:t>
            </a:r>
            <a:r>
              <a:rPr lang="en-US" sz="2800" i="1">
                <a:latin typeface="Times New Roman" pitchFamily="18" charset="0"/>
                <a:cs typeface="Times New Roman" pitchFamily="18" charset="0"/>
              </a:rPr>
              <a:t>throw</a:t>
            </a:r>
            <a:r>
              <a:rPr lang="en-US" sz="2800">
                <a:latin typeface="Times New Roman" pitchFamily="18" charset="0"/>
                <a:cs typeface="Times New Roman" pitchFamily="18" charset="0"/>
              </a:rPr>
              <a:t> (a stone, an arrow) at or away; especially to </a:t>
            </a:r>
            <a:r>
              <a:rPr lang="en-US" sz="2800" i="1">
                <a:latin typeface="Times New Roman" pitchFamily="18" charset="0"/>
                <a:cs typeface="Times New Roman" pitchFamily="18" charset="0"/>
              </a:rPr>
              <a:t>revere</a:t>
            </a:r>
            <a:r>
              <a:rPr lang="en-US" sz="2800">
                <a:latin typeface="Times New Roman" pitchFamily="18" charset="0"/>
                <a:cs typeface="Times New Roman" pitchFamily="18" charset="0"/>
              </a:rPr>
              <a:t> or </a:t>
            </a:r>
            <a:r>
              <a:rPr lang="en-US" sz="2800" i="1">
                <a:latin typeface="Times New Roman" pitchFamily="18" charset="0"/>
                <a:cs typeface="Times New Roman" pitchFamily="18" charset="0"/>
              </a:rPr>
              <a:t>worship</a:t>
            </a:r>
            <a:r>
              <a:rPr lang="en-US" sz="2800">
                <a:latin typeface="Times New Roman" pitchFamily="18" charset="0"/>
                <a:cs typeface="Times New Roman" pitchFamily="18" charset="0"/>
              </a:rPr>
              <a:t> (with extended hands); intensively to </a:t>
            </a:r>
            <a:r>
              <a:rPr lang="en-US" sz="2800" i="1">
                <a:latin typeface="Times New Roman" pitchFamily="18" charset="0"/>
                <a:cs typeface="Times New Roman" pitchFamily="18" charset="0"/>
              </a:rPr>
              <a:t>bemoan</a:t>
            </a:r>
            <a:r>
              <a:rPr lang="en-US" sz="2800">
                <a:latin typeface="Times New Roman" pitchFamily="18" charset="0"/>
                <a:cs typeface="Times New Roman" pitchFamily="18" charset="0"/>
              </a:rPr>
              <a:t> (by wringing the hands): - cast (out), (make) confess (-ion), praise, shoot, (give) thank (-ful, -s, -sgiving).</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H3034</a:t>
            </a:r>
          </a:p>
          <a:p>
            <a:r>
              <a:rPr lang="he-IL" dirty="0" smtClean="0">
                <a:latin typeface="Times New Roman" pitchFamily="18" charset="0"/>
                <a:cs typeface="Times New Roman" pitchFamily="18" charset="0"/>
              </a:rPr>
              <a:t>ידה</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yâdâh</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114</a:t>
            </a:r>
          </a:p>
          <a:p>
            <a:r>
              <a:rPr lang="en-US" b="1" dirty="0" smtClean="0">
                <a:latin typeface="Times New Roman" pitchFamily="18" charset="0"/>
                <a:cs typeface="Times New Roman" pitchFamily="18" charset="0"/>
              </a:rPr>
              <a:t>praise, 52</a:t>
            </a:r>
          </a:p>
          <a:p>
            <a:r>
              <a:rPr lang="en-US" u="sng" dirty="0" smtClean="0">
                <a:latin typeface="Times New Roman" pitchFamily="18" charset="0"/>
                <a:cs typeface="Times New Roman" pitchFamily="18" charset="0"/>
              </a:rPr>
              <a:t>Gen_29:35, Gen_49:8, 2Ch_7:6, 2Ch_20:21, Psa_7:17, Psa_9:1, Psa_28:7, Psa_30:9, Psa_33:2, Psa_42:5, Psa_42:11, Psa_43:4-5</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3000" u="sng" dirty="0" smtClean="0">
                <a:latin typeface="Times New Roman" pitchFamily="18" charset="0"/>
                <a:cs typeface="Times New Roman" pitchFamily="18" charset="0"/>
              </a:rPr>
              <a:t>(2), Psa_44:8, Psa_49:17-18 (2), Psa_52:9, Psa_54:6, Psa_57:9, Psa_67:3 (2), Psa_67:5 (2), Psa_71:22, Psa_76:10, Psa_86:12, Psa_88:10, Psa_89:5, Psa_99:3, Psa_107:8, Psa_107:15, Psa_107:21, Psa_107:31, Psa_108:3, Psa_109:30, Psa_111:1, Psa_118:19, Psa_118:21, Psa_118:28, Psa_119:7, Psa_138:1-2 (2), Psa_138:4, Psa_139:14, Psa_142:7, Psa_145:10, Isa_12:1, Isa_12:4, Isa_25:1, Isa_38:18-19 (2), Jer_33:11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thanks, 32</a:t>
            </a:r>
          </a:p>
          <a:p>
            <a:r>
              <a:rPr lang="en-US" sz="2400" u="sng" dirty="0" smtClean="0">
                <a:latin typeface="Times New Roman" pitchFamily="18" charset="0"/>
                <a:cs typeface="Times New Roman" pitchFamily="18" charset="0"/>
              </a:rPr>
              <a:t>2Sa_22:50, 1Ch_16:8, 1Ch_16:34-35 (2), 1Ch_16:41, 1Ch_25:3, 2Ch_31:2, Ezr_3:11, Neh_12:24, Psa_6:5, Psa_18:49, Psa_30:4, Psa_30:12, Psa_35:18, Psa_75:1 (2), Psa_79:13, Psa_92:1, Psa_97:12, Psa_106:1 (2), Psa_106:47, Psa_118:1 (2), Psa_118:29, Psa_119:62, Psa_122:4, Psa_136:1-3 (3), Psa_136:26, Psa_140:13</a:t>
            </a:r>
          </a:p>
          <a:p>
            <a:r>
              <a:rPr lang="en-US" b="1" dirty="0" smtClean="0">
                <a:latin typeface="Times New Roman" pitchFamily="18" charset="0"/>
                <a:cs typeface="Times New Roman" pitchFamily="18" charset="0"/>
              </a:rPr>
              <a:t>confess, 11</a:t>
            </a:r>
          </a:p>
          <a:p>
            <a:r>
              <a:rPr lang="en-US" sz="2400" u="sng" dirty="0" smtClean="0">
                <a:latin typeface="Times New Roman" pitchFamily="18" charset="0"/>
                <a:cs typeface="Times New Roman" pitchFamily="18" charset="0"/>
              </a:rPr>
              <a:t>Lev_5:5, Lev_16:21, Lev_26:40, Num_5:7, 1Ki_8:33, 1Ki_8:35, 2Ch_6:24, 2Ch_6:26, Neh_1:6, Job_40:14, Psa_32:5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Webster’s 1828 Dictionary</a:t>
            </a:r>
            <a:endParaRPr lang="en-US" i="1" dirty="0">
              <a:latin typeface="Times New Roman" pitchFamily="18" charset="0"/>
              <a:cs typeface="Times New Roman" pitchFamily="18" charset="0"/>
            </a:endParaRPr>
          </a:p>
        </p:txBody>
      </p:sp>
      <p:sp>
        <p:nvSpPr>
          <p:cNvPr id="295939" name="Rectangle 3"/>
          <p:cNvSpPr>
            <a:spLocks noGrp="1" noChangeArrowheads="1"/>
          </p:cNvSpPr>
          <p:nvPr>
            <p:ph type="body" idx="1"/>
          </p:nvPr>
        </p:nvSpPr>
        <p:spPr>
          <a:xfrm>
            <a:off x="457200" y="1600200"/>
            <a:ext cx="8229600" cy="4724400"/>
          </a:xfrm>
        </p:spPr>
        <p:txBody>
          <a:bodyPr/>
          <a:lstStyle/>
          <a:p>
            <a:pPr>
              <a:lnSpc>
                <a:spcPct val="80000"/>
              </a:lnSpc>
            </a:pPr>
            <a:r>
              <a:rPr lang="en-US" sz="800" b="1" dirty="0"/>
              <a:t>Praise</a:t>
            </a:r>
            <a:endParaRPr lang="en-US" sz="800" dirty="0"/>
          </a:p>
          <a:p>
            <a:r>
              <a:rPr lang="en-US" sz="2600" b="1" dirty="0">
                <a:latin typeface="Times New Roman" pitchFamily="18" charset="0"/>
                <a:cs typeface="Times New Roman" pitchFamily="18" charset="0"/>
              </a:rPr>
              <a:t>PRAISE</a:t>
            </a:r>
            <a:r>
              <a:rPr lang="en-US" sz="2600" dirty="0">
                <a:latin typeface="Times New Roman" pitchFamily="18" charset="0"/>
                <a:cs typeface="Times New Roman" pitchFamily="18" charset="0"/>
              </a:rPr>
              <a:t>, n. s as z. [L. </a:t>
            </a:r>
            <a:r>
              <a:rPr lang="en-US" sz="2600" dirty="0" err="1">
                <a:latin typeface="Times New Roman" pitchFamily="18" charset="0"/>
                <a:cs typeface="Times New Roman" pitchFamily="18" charset="0"/>
              </a:rPr>
              <a:t>pretium</a:t>
            </a:r>
            <a:r>
              <a:rPr lang="en-US" sz="2600" dirty="0">
                <a:latin typeface="Times New Roman" pitchFamily="18" charset="0"/>
                <a:cs typeface="Times New Roman" pitchFamily="18" charset="0"/>
              </a:rPr>
              <a:t>.]</a:t>
            </a:r>
          </a:p>
          <a:p>
            <a:endParaRPr lang="en-US" sz="1000" dirty="0">
              <a:latin typeface="Times New Roman" pitchFamily="18" charset="0"/>
              <a:cs typeface="Times New Roman" pitchFamily="18" charset="0"/>
            </a:endParaRPr>
          </a:p>
          <a:p>
            <a:r>
              <a:rPr lang="en-US" sz="2500" dirty="0">
                <a:latin typeface="Times New Roman" pitchFamily="18" charset="0"/>
                <a:cs typeface="Times New Roman" pitchFamily="18" charset="0"/>
              </a:rPr>
              <a:t>1. Commendation bestowed on a person for his personal virtues or worthy actions, on meritorious actions themselves, or on any thing valuable; approbation expressed in words or song. Praise may be expressed by an individual, and in this circumstance differs from fame, renown, and celebrity, which are the expression of the approbation of numbers, or public commendation. When praise is applied to the expression of public approbation, it may be synonymous with renown, or nearly so. A man may deserve the praise of an individual, or of a nation</a:t>
            </a:r>
            <a:r>
              <a:rPr lang="en-US" sz="2500" dirty="0" smtClean="0">
                <a:latin typeface="Times New Roman" pitchFamily="18" charset="0"/>
                <a:cs typeface="Times New Roman" pitchFamily="18" charset="0"/>
              </a:rPr>
              <a:t>.</a:t>
            </a:r>
            <a:endParaRPr lang="en-US" sz="2600" dirty="0">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latin typeface="Times New Roman" pitchFamily="18" charset="0"/>
                <a:cs typeface="Times New Roman" pitchFamily="18" charset="0"/>
              </a:rPr>
              <a:t>King James Concordance cont.</a:t>
            </a:r>
            <a:endParaRPr lang="en-US" dirty="0"/>
          </a:p>
        </p:txBody>
      </p:sp>
      <p:sp>
        <p:nvSpPr>
          <p:cNvPr id="5" name="Content Placeholder 4"/>
          <p:cNvSpPr>
            <a:spLocks noGrp="1"/>
          </p:cNvSpPr>
          <p:nvPr>
            <p:ph sz="half" idx="1"/>
          </p:nvPr>
        </p:nvSpPr>
        <p:spPr/>
        <p:txBody>
          <a:bodyPr/>
          <a:lstStyle/>
          <a:p>
            <a:r>
              <a:rPr lang="en-US" b="1" dirty="0" smtClean="0">
                <a:latin typeface="Times New Roman" pitchFamily="18" charset="0"/>
                <a:cs typeface="Times New Roman" pitchFamily="18" charset="0"/>
              </a:rPr>
              <a:t>thank, 4</a:t>
            </a:r>
          </a:p>
          <a:p>
            <a:r>
              <a:rPr lang="en-US" sz="1800" u="sng" dirty="0" smtClean="0">
                <a:latin typeface="Times New Roman" pitchFamily="18" charset="0"/>
                <a:cs typeface="Times New Roman" pitchFamily="18" charset="0"/>
              </a:rPr>
              <a:t>1Ch_16:4, 1Ch_16:7, 1Ch_23:30, 1Ch_29:13</a:t>
            </a:r>
          </a:p>
          <a:p>
            <a:r>
              <a:rPr lang="en-US" b="1" dirty="0" smtClean="0">
                <a:latin typeface="Times New Roman" pitchFamily="18" charset="0"/>
                <a:cs typeface="Times New Roman" pitchFamily="18" charset="0"/>
              </a:rPr>
              <a:t>confessed, 3</a:t>
            </a:r>
          </a:p>
          <a:p>
            <a:r>
              <a:rPr lang="en-US" sz="1800" u="sng" dirty="0" smtClean="0">
                <a:latin typeface="Times New Roman" pitchFamily="18" charset="0"/>
                <a:cs typeface="Times New Roman" pitchFamily="18" charset="0"/>
              </a:rPr>
              <a:t>Neh_9:1-3 (3)</a:t>
            </a:r>
          </a:p>
          <a:p>
            <a:r>
              <a:rPr lang="en-US" b="1" dirty="0" smtClean="0">
                <a:latin typeface="Times New Roman" pitchFamily="18" charset="0"/>
                <a:cs typeface="Times New Roman" pitchFamily="18" charset="0"/>
              </a:rPr>
              <a:t>cast, 2</a:t>
            </a:r>
          </a:p>
          <a:p>
            <a:r>
              <a:rPr lang="en-US" sz="1800" u="sng" dirty="0" smtClean="0">
                <a:latin typeface="Times New Roman" pitchFamily="18" charset="0"/>
                <a:cs typeface="Times New Roman" pitchFamily="18" charset="0"/>
              </a:rPr>
              <a:t>Lam_3:53, Zec_1:21</a:t>
            </a:r>
          </a:p>
          <a:p>
            <a:r>
              <a:rPr lang="en-US" b="1" dirty="0" smtClean="0">
                <a:latin typeface="Times New Roman" pitchFamily="18" charset="0"/>
                <a:cs typeface="Times New Roman" pitchFamily="18" charset="0"/>
              </a:rPr>
              <a:t>confession, 2</a:t>
            </a:r>
          </a:p>
          <a:p>
            <a:r>
              <a:rPr lang="en-US" sz="1800" u="sng" dirty="0" smtClean="0">
                <a:latin typeface="Times New Roman" pitchFamily="18" charset="0"/>
                <a:cs typeface="Times New Roman" pitchFamily="18" charset="0"/>
              </a:rPr>
              <a:t>2Ch_30:22, Dan_9:4</a:t>
            </a:r>
          </a:p>
          <a:p>
            <a:r>
              <a:rPr lang="en-US" b="1" dirty="0" smtClean="0">
                <a:latin typeface="Times New Roman" pitchFamily="18" charset="0"/>
                <a:cs typeface="Times New Roman" pitchFamily="18" charset="0"/>
              </a:rPr>
              <a:t>thanksgiving, 2</a:t>
            </a:r>
          </a:p>
          <a:p>
            <a:r>
              <a:rPr lang="en-US" sz="1800" u="sng" dirty="0" smtClean="0">
                <a:latin typeface="Times New Roman" pitchFamily="18" charset="0"/>
                <a:cs typeface="Times New Roman" pitchFamily="18" charset="0"/>
              </a:rPr>
              <a:t>Neh_11:17, Neh_12:46</a:t>
            </a:r>
          </a:p>
        </p:txBody>
      </p:sp>
      <p:sp>
        <p:nvSpPr>
          <p:cNvPr id="6" name="Content Placeholder 5"/>
          <p:cNvSpPr>
            <a:spLocks noGrp="1"/>
          </p:cNvSpPr>
          <p:nvPr>
            <p:ph sz="half" idx="2"/>
          </p:nvPr>
        </p:nvSpPr>
        <p:spPr/>
        <p:txBody>
          <a:bodyPr/>
          <a:lstStyle/>
          <a:p>
            <a:pPr>
              <a:lnSpc>
                <a:spcPct val="90000"/>
              </a:lnSpc>
            </a:pPr>
            <a:r>
              <a:rPr lang="en-US" b="1" dirty="0" err="1" smtClean="0">
                <a:latin typeface="Times New Roman" pitchFamily="18" charset="0"/>
                <a:cs typeface="Times New Roman" pitchFamily="18" charset="0"/>
              </a:rPr>
              <a:t>confesseth</a:t>
            </a:r>
            <a:r>
              <a:rPr lang="en-US" b="1" dirty="0" smtClean="0">
                <a:latin typeface="Times New Roman" pitchFamily="18" charset="0"/>
                <a:cs typeface="Times New Roman" pitchFamily="18" charset="0"/>
              </a:rPr>
              <a:t>, 1</a:t>
            </a:r>
          </a:p>
          <a:p>
            <a:pPr>
              <a:lnSpc>
                <a:spcPct val="90000"/>
              </a:lnSpc>
            </a:pPr>
            <a:r>
              <a:rPr lang="en-US" sz="1800" u="sng" dirty="0" smtClean="0">
                <a:latin typeface="Times New Roman" pitchFamily="18" charset="0"/>
                <a:cs typeface="Times New Roman" pitchFamily="18" charset="0"/>
              </a:rPr>
              <a:t>Pro_28:13</a:t>
            </a:r>
          </a:p>
          <a:p>
            <a:pPr>
              <a:lnSpc>
                <a:spcPct val="90000"/>
              </a:lnSpc>
            </a:pPr>
            <a:r>
              <a:rPr lang="en-US" b="1" dirty="0" smtClean="0">
                <a:latin typeface="Times New Roman" pitchFamily="18" charset="0"/>
                <a:cs typeface="Times New Roman" pitchFamily="18" charset="0"/>
              </a:rPr>
              <a:t>confessing, 1</a:t>
            </a:r>
          </a:p>
          <a:p>
            <a:pPr>
              <a:lnSpc>
                <a:spcPct val="90000"/>
              </a:lnSpc>
            </a:pPr>
            <a:r>
              <a:rPr lang="en-US" sz="1800" u="sng" dirty="0" smtClean="0">
                <a:latin typeface="Times New Roman" pitchFamily="18" charset="0"/>
                <a:cs typeface="Times New Roman" pitchFamily="18" charset="0"/>
              </a:rPr>
              <a:t>Dan_9:20</a:t>
            </a:r>
          </a:p>
          <a:p>
            <a:pPr>
              <a:lnSpc>
                <a:spcPct val="90000"/>
              </a:lnSpc>
            </a:pPr>
            <a:r>
              <a:rPr lang="en-US" b="1" dirty="0" smtClean="0">
                <a:latin typeface="Times New Roman" pitchFamily="18" charset="0"/>
                <a:cs typeface="Times New Roman" pitchFamily="18" charset="0"/>
              </a:rPr>
              <a:t>praised, 1</a:t>
            </a:r>
          </a:p>
          <a:p>
            <a:pPr>
              <a:lnSpc>
                <a:spcPct val="90000"/>
              </a:lnSpc>
            </a:pPr>
            <a:r>
              <a:rPr lang="en-US" sz="1800" u="sng" dirty="0" smtClean="0">
                <a:latin typeface="Times New Roman" pitchFamily="18" charset="0"/>
                <a:cs typeface="Times New Roman" pitchFamily="18" charset="0"/>
              </a:rPr>
              <a:t>2Ch_7:3</a:t>
            </a:r>
          </a:p>
          <a:p>
            <a:pPr>
              <a:lnSpc>
                <a:spcPct val="90000"/>
              </a:lnSpc>
            </a:pPr>
            <a:r>
              <a:rPr lang="en-US" b="1" dirty="0" smtClean="0">
                <a:latin typeface="Times New Roman" pitchFamily="18" charset="0"/>
                <a:cs typeface="Times New Roman" pitchFamily="18" charset="0"/>
              </a:rPr>
              <a:t>shoot, 1</a:t>
            </a:r>
          </a:p>
          <a:p>
            <a:pPr>
              <a:lnSpc>
                <a:spcPct val="90000"/>
              </a:lnSpc>
            </a:pPr>
            <a:r>
              <a:rPr lang="en-US" sz="1800" u="sng" dirty="0" smtClean="0">
                <a:latin typeface="Times New Roman" pitchFamily="18" charset="0"/>
                <a:cs typeface="Times New Roman" pitchFamily="18" charset="0"/>
              </a:rPr>
              <a:t>Jer_50:14</a:t>
            </a:r>
          </a:p>
          <a:p>
            <a:pPr>
              <a:lnSpc>
                <a:spcPct val="90000"/>
              </a:lnSpc>
            </a:pPr>
            <a:r>
              <a:rPr lang="en-US" b="1" dirty="0" smtClean="0">
                <a:latin typeface="Times New Roman" pitchFamily="18" charset="0"/>
                <a:cs typeface="Times New Roman" pitchFamily="18" charset="0"/>
              </a:rPr>
              <a:t>thankful, 1</a:t>
            </a:r>
          </a:p>
          <a:p>
            <a:pPr>
              <a:lnSpc>
                <a:spcPct val="90000"/>
              </a:lnSpc>
            </a:pPr>
            <a:r>
              <a:rPr lang="en-US" sz="1800" u="sng" dirty="0" smtClean="0">
                <a:latin typeface="Times New Roman" pitchFamily="18" charset="0"/>
                <a:cs typeface="Times New Roman" pitchFamily="18" charset="0"/>
              </a:rPr>
              <a:t>Psa_100:4</a:t>
            </a:r>
          </a:p>
          <a:p>
            <a:pPr>
              <a:lnSpc>
                <a:spcPct val="90000"/>
              </a:lnSpc>
            </a:pPr>
            <a:r>
              <a:rPr lang="en-US" b="1" dirty="0" smtClean="0">
                <a:latin typeface="Times New Roman" pitchFamily="18" charset="0"/>
                <a:cs typeface="Times New Roman" pitchFamily="18" charset="0"/>
              </a:rPr>
              <a:t>thanking, 1</a:t>
            </a:r>
          </a:p>
          <a:p>
            <a:pPr>
              <a:lnSpc>
                <a:spcPct val="90000"/>
              </a:lnSpc>
            </a:pPr>
            <a:r>
              <a:rPr lang="en-US" sz="1800" u="sng" dirty="0" smtClean="0">
                <a:latin typeface="Times New Roman" pitchFamily="18" charset="0"/>
                <a:cs typeface="Times New Roman" pitchFamily="18" charset="0"/>
              </a:rPr>
              <a:t>2Ch_5:13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Chronicles 20.21-22</a:t>
            </a:r>
            <a:endParaRPr lang="en-US" dirty="0"/>
          </a:p>
        </p:txBody>
      </p:sp>
      <p:sp>
        <p:nvSpPr>
          <p:cNvPr id="3" name="Content Placeholder 2"/>
          <p:cNvSpPr>
            <a:spLocks noGrp="1"/>
          </p:cNvSpPr>
          <p:nvPr>
            <p:ph idx="1"/>
          </p:nvPr>
        </p:nvSpPr>
        <p:spPr/>
        <p:txBody>
          <a:bodyPr/>
          <a:lstStyle/>
          <a:p>
            <a:r>
              <a:rPr lang="en-US" sz="3000" i="1" dirty="0" smtClean="0">
                <a:latin typeface="Times New Roman" pitchFamily="18" charset="0"/>
                <a:cs typeface="Times New Roman" pitchFamily="18" charset="0"/>
              </a:rPr>
              <a:t>And when he had consulted with the people, he appointed singers unto the LORD, and that should praise the beauty of holiness, as they went out before the army, and to say, Praise the LORD; for his mercy [</a:t>
            </a:r>
            <a:r>
              <a:rPr lang="en-US" sz="3000" i="1" dirty="0" err="1" smtClean="0">
                <a:latin typeface="Times New Roman" pitchFamily="18" charset="0"/>
                <a:cs typeface="Times New Roman" pitchFamily="18" charset="0"/>
              </a:rPr>
              <a:t>endureth</a:t>
            </a:r>
            <a:r>
              <a:rPr lang="en-US" sz="3000" i="1" dirty="0" smtClean="0">
                <a:latin typeface="Times New Roman" pitchFamily="18" charset="0"/>
                <a:cs typeface="Times New Roman" pitchFamily="18" charset="0"/>
              </a:rPr>
              <a:t>] for ever. </a:t>
            </a:r>
          </a:p>
          <a:p>
            <a:r>
              <a:rPr lang="en-US" sz="3000" i="1" dirty="0" smtClean="0">
                <a:latin typeface="Times New Roman" pitchFamily="18" charset="0"/>
                <a:cs typeface="Times New Roman" pitchFamily="18" charset="0"/>
              </a:rPr>
              <a:t>And when they began to sing and to praise, the LORD set </a:t>
            </a:r>
            <a:r>
              <a:rPr lang="en-US" sz="3000" i="1" dirty="0" err="1" smtClean="0">
                <a:latin typeface="Times New Roman" pitchFamily="18" charset="0"/>
                <a:cs typeface="Times New Roman" pitchFamily="18" charset="0"/>
              </a:rPr>
              <a:t>ambushments</a:t>
            </a:r>
            <a:r>
              <a:rPr lang="en-US" sz="3000" i="1" dirty="0" smtClean="0">
                <a:latin typeface="Times New Roman" pitchFamily="18" charset="0"/>
                <a:cs typeface="Times New Roman" pitchFamily="18" charset="0"/>
              </a:rPr>
              <a:t> against the children of </a:t>
            </a:r>
            <a:r>
              <a:rPr lang="en-US" sz="3000" i="1" dirty="0" err="1" smtClean="0">
                <a:latin typeface="Times New Roman" pitchFamily="18" charset="0"/>
                <a:cs typeface="Times New Roman" pitchFamily="18" charset="0"/>
              </a:rPr>
              <a:t>Ammon</a:t>
            </a:r>
            <a:r>
              <a:rPr lang="en-US" sz="3000" i="1" dirty="0" smtClean="0">
                <a:latin typeface="Times New Roman" pitchFamily="18" charset="0"/>
                <a:cs typeface="Times New Roman" pitchFamily="18" charset="0"/>
              </a:rPr>
              <a:t>, Moab, and mount </a:t>
            </a:r>
            <a:r>
              <a:rPr lang="en-US" sz="3000" i="1" dirty="0" err="1" smtClean="0">
                <a:latin typeface="Times New Roman" pitchFamily="18" charset="0"/>
                <a:cs typeface="Times New Roman" pitchFamily="18" charset="0"/>
              </a:rPr>
              <a:t>Seir</a:t>
            </a:r>
            <a:r>
              <a:rPr lang="en-US" sz="3000" i="1" dirty="0" smtClean="0">
                <a:latin typeface="Times New Roman" pitchFamily="18" charset="0"/>
                <a:cs typeface="Times New Roman" pitchFamily="18" charset="0"/>
              </a:rPr>
              <a:t>, which were come against Judah; and they were smitten.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p:txBody>
          <a:bodyPr/>
          <a:lstStyle/>
          <a:p>
            <a:r>
              <a:rPr lang="en-US" sz="3600" i="1" dirty="0" smtClean="0">
                <a:latin typeface="Times New Roman" pitchFamily="18" charset="0"/>
                <a:cs typeface="Times New Roman" pitchFamily="18" charset="0"/>
              </a:rPr>
              <a:t>Brown-Driver-Brigg’s Hebrew Definitions</a:t>
            </a:r>
            <a:endParaRPr lang="en-US" sz="3600" dirty="0">
              <a:latin typeface="Times New Roman" pitchFamily="18" charset="0"/>
              <a:cs typeface="Times New Roman" pitchFamily="18" charset="0"/>
            </a:endParaRPr>
          </a:p>
        </p:txBody>
      </p:sp>
      <p:sp>
        <p:nvSpPr>
          <p:cNvPr id="296963" name="Rectangle 3"/>
          <p:cNvSpPr>
            <a:spLocks noGrp="1" noChangeArrowheads="1"/>
          </p:cNvSpPr>
          <p:nvPr>
            <p:ph type="body" idx="1"/>
          </p:nvPr>
        </p:nvSpPr>
        <p:spPr/>
        <p:txBody>
          <a:bodyPr/>
          <a:lstStyle/>
          <a:p>
            <a:pPr>
              <a:lnSpc>
                <a:spcPct val="80000"/>
              </a:lnSpc>
            </a:pPr>
            <a:r>
              <a:rPr lang="en-US" sz="2800">
                <a:latin typeface="Times New Roman" pitchFamily="18" charset="0"/>
                <a:cs typeface="Times New Roman" pitchFamily="18" charset="0"/>
              </a:rPr>
              <a:t>H7440</a:t>
            </a:r>
          </a:p>
          <a:p>
            <a:pPr>
              <a:lnSpc>
                <a:spcPct val="80000"/>
              </a:lnSpc>
            </a:pPr>
            <a:r>
              <a:rPr lang="he-IL" sz="2800">
                <a:latin typeface="Times New Roman" pitchFamily="18" charset="0"/>
                <a:cs typeface="Times New Roman" pitchFamily="18" charset="0"/>
              </a:rPr>
              <a:t>רנּה</a:t>
            </a:r>
            <a:endParaRPr lang="en-US" sz="2800">
              <a:latin typeface="Times New Roman" pitchFamily="18" charset="0"/>
              <a:cs typeface="Times New Roman" pitchFamily="18" charset="0"/>
            </a:endParaRPr>
          </a:p>
          <a:p>
            <a:pPr>
              <a:lnSpc>
                <a:spcPct val="80000"/>
              </a:lnSpc>
            </a:pPr>
            <a:r>
              <a:rPr lang="en-US" sz="2800">
                <a:latin typeface="Times New Roman" pitchFamily="18" charset="0"/>
                <a:cs typeface="Times New Roman" pitchFamily="18" charset="0"/>
              </a:rPr>
              <a:t>rinnâh</a:t>
            </a:r>
          </a:p>
          <a:p>
            <a:pPr>
              <a:lnSpc>
                <a:spcPct val="80000"/>
              </a:lnSpc>
            </a:pPr>
            <a:r>
              <a:rPr lang="en-US" sz="2800">
                <a:latin typeface="Times New Roman" pitchFamily="18" charset="0"/>
                <a:cs typeface="Times New Roman" pitchFamily="18" charset="0"/>
              </a:rPr>
              <a:t>BDB Definition:</a:t>
            </a:r>
          </a:p>
          <a:p>
            <a:pPr>
              <a:lnSpc>
                <a:spcPct val="80000"/>
              </a:lnSpc>
            </a:pPr>
            <a:r>
              <a:rPr lang="en-US" sz="2800">
                <a:latin typeface="Times New Roman" pitchFamily="18" charset="0"/>
                <a:cs typeface="Times New Roman" pitchFamily="18" charset="0"/>
              </a:rPr>
              <a:t>1) ringing cry</a:t>
            </a:r>
          </a:p>
          <a:p>
            <a:pPr lvl="1">
              <a:lnSpc>
                <a:spcPct val="80000"/>
              </a:lnSpc>
            </a:pPr>
            <a:r>
              <a:rPr lang="en-US" sz="2400">
                <a:latin typeface="Times New Roman" pitchFamily="18" charset="0"/>
                <a:cs typeface="Times New Roman" pitchFamily="18" charset="0"/>
              </a:rPr>
              <a:t>1a) of entreaty, supplication</a:t>
            </a:r>
          </a:p>
          <a:p>
            <a:pPr lvl="1">
              <a:lnSpc>
                <a:spcPct val="80000"/>
              </a:lnSpc>
            </a:pPr>
            <a:r>
              <a:rPr lang="en-US" sz="2400">
                <a:latin typeface="Times New Roman" pitchFamily="18" charset="0"/>
                <a:cs typeface="Times New Roman" pitchFamily="18" charset="0"/>
              </a:rPr>
              <a:t>1b) in proclamation, joy, praise</a:t>
            </a:r>
          </a:p>
          <a:p>
            <a:pPr>
              <a:lnSpc>
                <a:spcPct val="80000"/>
              </a:lnSpc>
            </a:pPr>
            <a:r>
              <a:rPr lang="en-US" sz="2800">
                <a:latin typeface="Times New Roman" pitchFamily="18" charset="0"/>
                <a:cs typeface="Times New Roman" pitchFamily="18" charset="0"/>
              </a:rPr>
              <a:t>Part of Speech: noun feminine</a:t>
            </a:r>
          </a:p>
          <a:p>
            <a:pPr>
              <a:lnSpc>
                <a:spcPct val="80000"/>
              </a:lnSpc>
            </a:pPr>
            <a:r>
              <a:rPr lang="en-US" sz="2800">
                <a:latin typeface="Times New Roman" pitchFamily="18" charset="0"/>
                <a:cs typeface="Times New Roman" pitchFamily="18" charset="0"/>
              </a:rPr>
              <a:t>A Related Word by BDB/Strong’s Number: from H7442</a:t>
            </a:r>
          </a:p>
          <a:p>
            <a:pPr>
              <a:lnSpc>
                <a:spcPct val="80000"/>
              </a:lnSpc>
            </a:pPr>
            <a:r>
              <a:rPr lang="en-US" sz="2800">
                <a:latin typeface="Times New Roman" pitchFamily="18" charset="0"/>
                <a:cs typeface="Times New Roman" pitchFamily="18" charset="0"/>
              </a:rPr>
              <a:t>Same Word by TWOT Number: 2179c</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Psalm </a:t>
            </a:r>
            <a:r>
              <a:rPr lang="en-US" i="1" dirty="0">
                <a:solidFill>
                  <a:schemeClr val="accent2"/>
                </a:solidFill>
                <a:latin typeface="Times New Roman" pitchFamily="18" charset="0"/>
              </a:rPr>
              <a:t>136</a:t>
            </a:r>
          </a:p>
        </p:txBody>
      </p:sp>
      <p:sp>
        <p:nvSpPr>
          <p:cNvPr id="299011" name="Rectangle 3"/>
          <p:cNvSpPr>
            <a:spLocks noGrp="1" noChangeArrowheads="1"/>
          </p:cNvSpPr>
          <p:nvPr>
            <p:ph type="body" idx="1"/>
          </p:nvPr>
        </p:nvSpPr>
        <p:spPr/>
        <p:txBody>
          <a:bodyPr/>
          <a:lstStyle/>
          <a:p>
            <a:pPr>
              <a:lnSpc>
                <a:spcPct val="80000"/>
              </a:lnSpc>
            </a:pPr>
            <a:r>
              <a:rPr lang="en-US" sz="2100" i="1">
                <a:latin typeface="Times New Roman" pitchFamily="18" charset="0"/>
              </a:rPr>
              <a:t>O give thanks unto the LORD; for [he is] good: for his mercy [endureth] for ever. </a:t>
            </a:r>
          </a:p>
          <a:p>
            <a:pPr>
              <a:lnSpc>
                <a:spcPct val="80000"/>
              </a:lnSpc>
            </a:pPr>
            <a:r>
              <a:rPr lang="en-US" sz="2100" i="1">
                <a:latin typeface="Times New Roman" pitchFamily="18" charset="0"/>
              </a:rPr>
              <a:t>O give thanks unto the God of gods: for his mercy [endureth] for ever. </a:t>
            </a:r>
          </a:p>
          <a:p>
            <a:pPr>
              <a:lnSpc>
                <a:spcPct val="80000"/>
              </a:lnSpc>
            </a:pPr>
            <a:r>
              <a:rPr lang="en-US" sz="2100" i="1">
                <a:latin typeface="Times New Roman" pitchFamily="18" charset="0"/>
              </a:rPr>
              <a:t>O give thanks to the Lord of lords: for his mercy [endureth] for ever. </a:t>
            </a:r>
          </a:p>
          <a:p>
            <a:pPr>
              <a:lnSpc>
                <a:spcPct val="80000"/>
              </a:lnSpc>
            </a:pPr>
            <a:r>
              <a:rPr lang="en-US" sz="2100" i="1">
                <a:latin typeface="Times New Roman" pitchFamily="18" charset="0"/>
              </a:rPr>
              <a:t>To him who alone doeth great wonders: for his mercy [endureth] for ever. </a:t>
            </a:r>
          </a:p>
          <a:p>
            <a:pPr>
              <a:lnSpc>
                <a:spcPct val="80000"/>
              </a:lnSpc>
            </a:pPr>
            <a:r>
              <a:rPr lang="en-US" sz="2100" i="1">
                <a:latin typeface="Times New Roman" pitchFamily="18" charset="0"/>
              </a:rPr>
              <a:t>To him that by wisdom made the heavens: for his mercy [endureth] for ever. </a:t>
            </a:r>
          </a:p>
          <a:p>
            <a:pPr>
              <a:lnSpc>
                <a:spcPct val="80000"/>
              </a:lnSpc>
            </a:pPr>
            <a:r>
              <a:rPr lang="en-US" sz="2100" i="1">
                <a:latin typeface="Times New Roman" pitchFamily="18" charset="0"/>
              </a:rPr>
              <a:t>To him that stretched out the earth above the waters: for his mercy [endureth] for ever. </a:t>
            </a:r>
          </a:p>
          <a:p>
            <a:pPr>
              <a:lnSpc>
                <a:spcPct val="80000"/>
              </a:lnSpc>
            </a:pPr>
            <a:r>
              <a:rPr lang="en-US" sz="2100" i="1">
                <a:latin typeface="Times New Roman" pitchFamily="18" charset="0"/>
              </a:rPr>
              <a:t>To him that made great lights: for his mercy [endureth] for ever: </a:t>
            </a:r>
          </a:p>
          <a:p>
            <a:pPr>
              <a:lnSpc>
                <a:spcPct val="80000"/>
              </a:lnSpc>
            </a:pPr>
            <a:r>
              <a:rPr lang="en-US" sz="2100" i="1">
                <a:latin typeface="Times New Roman" pitchFamily="18" charset="0"/>
              </a:rPr>
              <a:t>The sun to rule by day: for his mercy [endureth] for ever: </a:t>
            </a:r>
          </a:p>
          <a:p>
            <a:pPr>
              <a:lnSpc>
                <a:spcPct val="80000"/>
              </a:lnSpc>
            </a:pPr>
            <a:r>
              <a:rPr lang="en-US" sz="2100" i="1">
                <a:latin typeface="Times New Roman" pitchFamily="18" charset="0"/>
              </a:rPr>
              <a:t>The moon and stars to rule by night: for his mercy [endureth] for ever. </a:t>
            </a:r>
          </a:p>
          <a:p>
            <a:pPr>
              <a:lnSpc>
                <a:spcPct val="80000"/>
              </a:lnSpc>
            </a:pPr>
            <a:r>
              <a:rPr lang="en-US" sz="2100" i="1">
                <a:latin typeface="Times New Roman" pitchFamily="18" charset="0"/>
              </a:rPr>
              <a:t>To him that smote Egypt in their firstborn: for his mercy [endureth] for ever: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Psalm </a:t>
            </a:r>
            <a:r>
              <a:rPr lang="en-US" i="1" dirty="0">
                <a:solidFill>
                  <a:schemeClr val="accent2"/>
                </a:solidFill>
                <a:latin typeface="Times New Roman" pitchFamily="18" charset="0"/>
              </a:rPr>
              <a:t>136 cont</a:t>
            </a:r>
          </a:p>
        </p:txBody>
      </p:sp>
      <p:sp>
        <p:nvSpPr>
          <p:cNvPr id="300035" name="Rectangle 3"/>
          <p:cNvSpPr>
            <a:spLocks noGrp="1" noChangeArrowheads="1"/>
          </p:cNvSpPr>
          <p:nvPr>
            <p:ph type="body" idx="1"/>
          </p:nvPr>
        </p:nvSpPr>
        <p:spPr/>
        <p:txBody>
          <a:bodyPr/>
          <a:lstStyle/>
          <a:p>
            <a:pPr>
              <a:lnSpc>
                <a:spcPct val="80000"/>
              </a:lnSpc>
            </a:pPr>
            <a:r>
              <a:rPr lang="en-US" sz="2100" i="1">
                <a:latin typeface="Times New Roman" pitchFamily="18" charset="0"/>
              </a:rPr>
              <a:t>And brought out Israel from among them: for his mercy [endureth] for ever: </a:t>
            </a:r>
          </a:p>
          <a:p>
            <a:pPr>
              <a:lnSpc>
                <a:spcPct val="80000"/>
              </a:lnSpc>
            </a:pPr>
            <a:r>
              <a:rPr lang="en-US" sz="2100" i="1">
                <a:latin typeface="Times New Roman" pitchFamily="18" charset="0"/>
              </a:rPr>
              <a:t>With a strong hand, and with a stretched out arm: for his mercy [endureth] for ever. </a:t>
            </a:r>
          </a:p>
          <a:p>
            <a:pPr>
              <a:lnSpc>
                <a:spcPct val="80000"/>
              </a:lnSpc>
            </a:pPr>
            <a:r>
              <a:rPr lang="en-US" sz="2100" i="1">
                <a:latin typeface="Times New Roman" pitchFamily="18" charset="0"/>
              </a:rPr>
              <a:t>To him which divided the Red sea into parts: for his mercy [endureth] for ever: </a:t>
            </a:r>
          </a:p>
          <a:p>
            <a:pPr>
              <a:lnSpc>
                <a:spcPct val="80000"/>
              </a:lnSpc>
            </a:pPr>
            <a:r>
              <a:rPr lang="en-US" sz="2100" i="1">
                <a:latin typeface="Times New Roman" pitchFamily="18" charset="0"/>
              </a:rPr>
              <a:t>And made Israel to pass through the midst of it: for his mercy [endureth] for ever: </a:t>
            </a:r>
          </a:p>
          <a:p>
            <a:pPr>
              <a:lnSpc>
                <a:spcPct val="80000"/>
              </a:lnSpc>
            </a:pPr>
            <a:r>
              <a:rPr lang="en-US" sz="2100" i="1">
                <a:latin typeface="Times New Roman" pitchFamily="18" charset="0"/>
              </a:rPr>
              <a:t>But overthrew Pharaoh and his host in the Red sea: for his mercy [endureth] for ever. </a:t>
            </a:r>
          </a:p>
          <a:p>
            <a:pPr>
              <a:lnSpc>
                <a:spcPct val="80000"/>
              </a:lnSpc>
            </a:pPr>
            <a:r>
              <a:rPr lang="en-US" sz="2100" i="1">
                <a:latin typeface="Times New Roman" pitchFamily="18" charset="0"/>
              </a:rPr>
              <a:t>To him which led his people through the wilderness: for his mercy [endureth] for ever. </a:t>
            </a:r>
          </a:p>
          <a:p>
            <a:pPr>
              <a:lnSpc>
                <a:spcPct val="80000"/>
              </a:lnSpc>
            </a:pPr>
            <a:r>
              <a:rPr lang="en-US" sz="2100" i="1">
                <a:latin typeface="Times New Roman" pitchFamily="18" charset="0"/>
              </a:rPr>
              <a:t>To him which smote great kings: for his mercy [endureth] for ever: </a:t>
            </a:r>
          </a:p>
          <a:p>
            <a:pPr>
              <a:lnSpc>
                <a:spcPct val="80000"/>
              </a:lnSpc>
            </a:pPr>
            <a:r>
              <a:rPr lang="en-US" sz="2100" i="1">
                <a:latin typeface="Times New Roman" pitchFamily="18" charset="0"/>
              </a:rPr>
              <a:t>And slew famous kings: for his mercy [endureth] for ever: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Psalm </a:t>
            </a:r>
            <a:r>
              <a:rPr lang="en-US" i="1" dirty="0">
                <a:solidFill>
                  <a:schemeClr val="accent2"/>
                </a:solidFill>
                <a:latin typeface="Times New Roman" pitchFamily="18" charset="0"/>
              </a:rPr>
              <a:t>136 cont</a:t>
            </a:r>
          </a:p>
        </p:txBody>
      </p:sp>
      <p:sp>
        <p:nvSpPr>
          <p:cNvPr id="301059" name="Rectangle 3"/>
          <p:cNvSpPr>
            <a:spLocks noGrp="1" noChangeArrowheads="1"/>
          </p:cNvSpPr>
          <p:nvPr>
            <p:ph type="body" idx="1"/>
          </p:nvPr>
        </p:nvSpPr>
        <p:spPr/>
        <p:txBody>
          <a:bodyPr/>
          <a:lstStyle/>
          <a:p>
            <a:pPr>
              <a:lnSpc>
                <a:spcPct val="80000"/>
              </a:lnSpc>
            </a:pPr>
            <a:r>
              <a:rPr lang="en-US" sz="2100" i="1">
                <a:latin typeface="Times New Roman" pitchFamily="18" charset="0"/>
              </a:rPr>
              <a:t>He also exalteth the horn of his people, the praise of all his saints; [even] of the children of Israel, a people near unto him. Praise ye the LORD. </a:t>
            </a:r>
          </a:p>
          <a:p>
            <a:pPr>
              <a:lnSpc>
                <a:spcPct val="80000"/>
              </a:lnSpc>
            </a:pPr>
            <a:r>
              <a:rPr lang="en-US" sz="2100" i="1">
                <a:latin typeface="Times New Roman" pitchFamily="18" charset="0"/>
              </a:rPr>
              <a:t>Sihon king of the Amorites: for his mercy [endureth] for ever: </a:t>
            </a:r>
          </a:p>
          <a:p>
            <a:pPr>
              <a:lnSpc>
                <a:spcPct val="80000"/>
              </a:lnSpc>
            </a:pPr>
            <a:r>
              <a:rPr lang="en-US" sz="2100" i="1">
                <a:latin typeface="Times New Roman" pitchFamily="18" charset="0"/>
              </a:rPr>
              <a:t>And Og the king of Bashan: for his mercy [endureth] for ever: </a:t>
            </a:r>
          </a:p>
          <a:p>
            <a:pPr>
              <a:lnSpc>
                <a:spcPct val="80000"/>
              </a:lnSpc>
            </a:pPr>
            <a:r>
              <a:rPr lang="en-US" sz="2100" i="1">
                <a:latin typeface="Times New Roman" pitchFamily="18" charset="0"/>
              </a:rPr>
              <a:t>And gave their land for an heritage: for his mercy [endureth] for ever: </a:t>
            </a:r>
          </a:p>
          <a:p>
            <a:pPr>
              <a:lnSpc>
                <a:spcPct val="80000"/>
              </a:lnSpc>
            </a:pPr>
            <a:r>
              <a:rPr lang="en-US" sz="2100" i="1">
                <a:latin typeface="Times New Roman" pitchFamily="18" charset="0"/>
              </a:rPr>
              <a:t>Even] an heritage unto Israel his servant: for his mercy [endureth] for ever. </a:t>
            </a:r>
          </a:p>
          <a:p>
            <a:pPr>
              <a:lnSpc>
                <a:spcPct val="80000"/>
              </a:lnSpc>
            </a:pPr>
            <a:r>
              <a:rPr lang="en-US" sz="2100" i="1">
                <a:latin typeface="Times New Roman" pitchFamily="18" charset="0"/>
              </a:rPr>
              <a:t>Who remembered us in our low estate: for his mercy [endureth] for ever: </a:t>
            </a:r>
          </a:p>
          <a:p>
            <a:pPr>
              <a:lnSpc>
                <a:spcPct val="80000"/>
              </a:lnSpc>
            </a:pPr>
            <a:r>
              <a:rPr lang="en-US" sz="2100" i="1">
                <a:latin typeface="Times New Roman" pitchFamily="18" charset="0"/>
              </a:rPr>
              <a:t>And hath redeemed us from our enemies: for his mercy [endureth] for ever. </a:t>
            </a:r>
          </a:p>
          <a:p>
            <a:pPr>
              <a:lnSpc>
                <a:spcPct val="80000"/>
              </a:lnSpc>
            </a:pPr>
            <a:r>
              <a:rPr lang="en-US" sz="2100" i="1">
                <a:latin typeface="Times New Roman" pitchFamily="18" charset="0"/>
              </a:rPr>
              <a:t>Who giveth food to all flesh: for his mercy [endureth] for ever. </a:t>
            </a:r>
          </a:p>
          <a:p>
            <a:pPr>
              <a:lnSpc>
                <a:spcPct val="80000"/>
              </a:lnSpc>
            </a:pPr>
            <a:r>
              <a:rPr lang="en-US" sz="2100" i="1">
                <a:latin typeface="Times New Roman" pitchFamily="18" charset="0"/>
              </a:rPr>
              <a:t>O give thanks unto the God of heaven: for his mercy [endureth] for ever.</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p:txBody>
          <a:bodyPr/>
          <a:lstStyle/>
          <a:p>
            <a:r>
              <a:rPr lang="en-US" sz="4800" i="1">
                <a:solidFill>
                  <a:schemeClr val="accent2"/>
                </a:solidFill>
                <a:latin typeface="Times New Roman" pitchFamily="18" charset="0"/>
              </a:rPr>
              <a:t>Praise</a:t>
            </a:r>
          </a:p>
        </p:txBody>
      </p:sp>
      <p:sp>
        <p:nvSpPr>
          <p:cNvPr id="302083" name="Rectangle 3"/>
          <p:cNvSpPr>
            <a:spLocks noGrp="1" noChangeArrowheads="1"/>
          </p:cNvSpPr>
          <p:nvPr>
            <p:ph type="body" idx="1"/>
          </p:nvPr>
        </p:nvSpPr>
        <p:spPr/>
        <p:txBody>
          <a:bodyPr/>
          <a:lstStyle/>
          <a:p>
            <a:r>
              <a:rPr lang="en-US" i="1">
                <a:latin typeface="Times New Roman" pitchFamily="18" charset="0"/>
              </a:rPr>
              <a:t>Praise brings us in right relationship with the Lord God Almighty in Jesus Christ to see and experience Him and Who He is.</a:t>
            </a:r>
          </a:p>
          <a:p>
            <a:r>
              <a:rPr lang="en-US" i="1">
                <a:latin typeface="Times New Roman" pitchFamily="18" charset="0"/>
              </a:rPr>
              <a:t>Praise brings us to know who we are not, to know our sinfulness, our need of the Lord Jesus in our lives.</a:t>
            </a:r>
          </a:p>
          <a:p>
            <a:r>
              <a:rPr lang="en-US" i="1">
                <a:latin typeface="Times New Roman" pitchFamily="18" charset="0"/>
              </a:rPr>
              <a:t>Praise brings us to repentance and right living in Jesus Christ.</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Isaiah </a:t>
            </a:r>
            <a:r>
              <a:rPr lang="en-US" i="1" dirty="0">
                <a:solidFill>
                  <a:schemeClr val="accent2"/>
                </a:solidFill>
                <a:latin typeface="Times New Roman" pitchFamily="18" charset="0"/>
              </a:rPr>
              <a:t>6.1-8</a:t>
            </a:r>
          </a:p>
        </p:txBody>
      </p:sp>
      <p:sp>
        <p:nvSpPr>
          <p:cNvPr id="303107" name="Rectangle 3"/>
          <p:cNvSpPr>
            <a:spLocks noGrp="1" noChangeArrowheads="1"/>
          </p:cNvSpPr>
          <p:nvPr>
            <p:ph type="body" idx="1"/>
          </p:nvPr>
        </p:nvSpPr>
        <p:spPr/>
        <p:txBody>
          <a:bodyPr/>
          <a:lstStyle/>
          <a:p>
            <a:pPr>
              <a:lnSpc>
                <a:spcPct val="80000"/>
              </a:lnSpc>
            </a:pPr>
            <a:r>
              <a:rPr lang="en-US" sz="1900" i="1">
                <a:latin typeface="Times New Roman" pitchFamily="18" charset="0"/>
              </a:rPr>
              <a:t>In the year that king Uzziah died I saw also the Lord sitting upon a throne, high and lifted up, and his train filled the temple. </a:t>
            </a:r>
          </a:p>
          <a:p>
            <a:pPr>
              <a:lnSpc>
                <a:spcPct val="80000"/>
              </a:lnSpc>
            </a:pPr>
            <a:r>
              <a:rPr lang="en-US" sz="1900" i="1">
                <a:latin typeface="Times New Roman" pitchFamily="18" charset="0"/>
              </a:rPr>
              <a:t>Above it stood the seraphims: each one had six wings; with twain he covered his face, and with twain he covered his feet, and with twain he did fly. </a:t>
            </a:r>
          </a:p>
          <a:p>
            <a:pPr>
              <a:lnSpc>
                <a:spcPct val="80000"/>
              </a:lnSpc>
            </a:pPr>
            <a:r>
              <a:rPr lang="en-US" sz="1900" i="1">
                <a:latin typeface="Times New Roman" pitchFamily="18" charset="0"/>
              </a:rPr>
              <a:t>And one cried unto another, and said, Holy, holy, holy, [is] the LORD of hosts: the whole earth [is] full of his glory. </a:t>
            </a:r>
          </a:p>
          <a:p>
            <a:pPr>
              <a:lnSpc>
                <a:spcPct val="80000"/>
              </a:lnSpc>
            </a:pPr>
            <a:r>
              <a:rPr lang="en-US" sz="1900" i="1">
                <a:latin typeface="Times New Roman" pitchFamily="18" charset="0"/>
              </a:rPr>
              <a:t>And the posts of the door moved at the voice of him that cried, and the house was filled with smoke. </a:t>
            </a:r>
          </a:p>
          <a:p>
            <a:pPr>
              <a:lnSpc>
                <a:spcPct val="80000"/>
              </a:lnSpc>
            </a:pPr>
            <a:r>
              <a:rPr lang="en-US" sz="1900" i="1">
                <a:latin typeface="Times New Roman" pitchFamily="18" charset="0"/>
              </a:rPr>
              <a:t>Then said I, Woe [is] me! for I am undone; because I [am] a man of unclean lips, and I dwell in the midst of a people of unclean lips: for mine eyes have seen the King, the LORD of hosts. </a:t>
            </a:r>
          </a:p>
          <a:p>
            <a:pPr>
              <a:lnSpc>
                <a:spcPct val="80000"/>
              </a:lnSpc>
            </a:pPr>
            <a:r>
              <a:rPr lang="en-US" sz="1900" i="1">
                <a:latin typeface="Times New Roman" pitchFamily="18" charset="0"/>
              </a:rPr>
              <a:t>Then flew one of the seraphims unto me, having a live coal in his hand, [which] he had taken with the tongs from off the altar: </a:t>
            </a:r>
          </a:p>
          <a:p>
            <a:pPr>
              <a:lnSpc>
                <a:spcPct val="80000"/>
              </a:lnSpc>
            </a:pPr>
            <a:r>
              <a:rPr lang="en-US" sz="1900" i="1">
                <a:latin typeface="Times New Roman" pitchFamily="18" charset="0"/>
              </a:rPr>
              <a:t>And he laid [it] upon my mouth, and said, Lo, this hath touched thy lips; and thine iniquity is taken away, and thy sin purged. </a:t>
            </a:r>
          </a:p>
          <a:p>
            <a:pPr>
              <a:lnSpc>
                <a:spcPct val="80000"/>
              </a:lnSpc>
            </a:pPr>
            <a:r>
              <a:rPr lang="en-US" sz="1900" i="1">
                <a:latin typeface="Times New Roman" pitchFamily="18" charset="0"/>
              </a:rPr>
              <a:t>Also I heard the voice of the Lord, saying, Whom shall I send, and who will go for us? Then said I, Here [am] I; send me.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p:txBody>
          <a:bodyPr/>
          <a:lstStyle/>
          <a:p>
            <a:r>
              <a:rPr lang="en-US" i="1">
                <a:solidFill>
                  <a:schemeClr val="accent2"/>
                </a:solidFill>
                <a:latin typeface="Times New Roman" pitchFamily="18" charset="0"/>
              </a:rPr>
              <a:t>Praise</a:t>
            </a:r>
          </a:p>
        </p:txBody>
      </p:sp>
      <p:sp>
        <p:nvSpPr>
          <p:cNvPr id="304131" name="Rectangle 3"/>
          <p:cNvSpPr>
            <a:spLocks noGrp="1" noChangeArrowheads="1"/>
          </p:cNvSpPr>
          <p:nvPr>
            <p:ph type="body" idx="1"/>
          </p:nvPr>
        </p:nvSpPr>
        <p:spPr>
          <a:xfrm>
            <a:off x="457200" y="2133600"/>
            <a:ext cx="8229600" cy="3992563"/>
          </a:xfrm>
        </p:spPr>
        <p:txBody>
          <a:bodyPr/>
          <a:lstStyle/>
          <a:p>
            <a:r>
              <a:rPr lang="en-US" i="1">
                <a:latin typeface="Times New Roman" pitchFamily="18" charset="0"/>
              </a:rPr>
              <a:t>Praise is giving thanks that Jesus Christ rose victoriously over sin, hell, and the grave that we might become a holy people to which He has called us in Him.</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p:txBody>
          <a:bodyPr/>
          <a:lstStyle/>
          <a:p>
            <a:r>
              <a:rPr lang="en-US" i="1">
                <a:solidFill>
                  <a:schemeClr val="accent2"/>
                </a:solidFill>
                <a:latin typeface="Times New Roman" pitchFamily="18" charset="0"/>
              </a:rPr>
              <a:t>Praise</a:t>
            </a:r>
          </a:p>
        </p:txBody>
      </p:sp>
      <p:sp>
        <p:nvSpPr>
          <p:cNvPr id="305155" name="Rectangle 3"/>
          <p:cNvSpPr>
            <a:spLocks noGrp="1" noChangeArrowheads="1"/>
          </p:cNvSpPr>
          <p:nvPr>
            <p:ph type="body" idx="1"/>
          </p:nvPr>
        </p:nvSpPr>
        <p:spPr>
          <a:xfrm>
            <a:off x="457200" y="2286000"/>
            <a:ext cx="8229600" cy="3840163"/>
          </a:xfrm>
        </p:spPr>
        <p:txBody>
          <a:bodyPr/>
          <a:lstStyle/>
          <a:p>
            <a:r>
              <a:rPr lang="en-US" i="1">
                <a:latin typeface="Times New Roman" pitchFamily="18" charset="0"/>
              </a:rPr>
              <a:t>Praise is being grateful for all that He has done in our lives to bring us to live a victorious life in Him – no not materialistically victoriously, but a victorious relationship with Jesus Christ (Luke 10.17-20).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There are men who always confound the praise of goodness with the practice.</a:t>
            </a:r>
          </a:p>
          <a:p>
            <a:r>
              <a:rPr lang="en-US" dirty="0" smtClean="0">
                <a:latin typeface="Times New Roman" pitchFamily="18" charset="0"/>
                <a:cs typeface="Times New Roman" pitchFamily="18" charset="0"/>
              </a:rPr>
              <a:t>2. The expression of gratitude for personal favors conferred; a glorifying or extolling.</a:t>
            </a:r>
          </a:p>
          <a:p>
            <a:r>
              <a:rPr lang="en-US" dirty="0" smtClean="0">
                <a:latin typeface="Times New Roman" pitchFamily="18" charset="0"/>
                <a:cs typeface="Times New Roman" pitchFamily="18" charset="0"/>
              </a:rPr>
              <a:t>He hath put a new song into my mouth, even praise to our God. </a:t>
            </a:r>
            <a:r>
              <a:rPr lang="en-US" dirty="0" err="1" smtClean="0">
                <a:latin typeface="Times New Roman" pitchFamily="18" charset="0"/>
                <a:cs typeface="Times New Roman" pitchFamily="18" charset="0"/>
              </a:rPr>
              <a:t>Psa</a:t>
            </a:r>
            <a:r>
              <a:rPr lang="en-US" dirty="0" smtClean="0">
                <a:latin typeface="Times New Roman" pitchFamily="18" charset="0"/>
                <a:cs typeface="Times New Roman" pitchFamily="18" charset="0"/>
              </a:rPr>
              <a:t> 40.</a:t>
            </a:r>
          </a:p>
          <a:p>
            <a:r>
              <a:rPr lang="en-US" dirty="0" smtClean="0">
                <a:latin typeface="Times New Roman" pitchFamily="18" charset="0"/>
                <a:cs typeface="Times New Roman" pitchFamily="18" charset="0"/>
              </a:rPr>
              <a:t>3. The object, ground or reason of praise.</a:t>
            </a:r>
          </a:p>
          <a:p>
            <a:r>
              <a:rPr lang="en-US" dirty="0" smtClean="0">
                <a:latin typeface="Times New Roman" pitchFamily="18" charset="0"/>
                <a:cs typeface="Times New Roman" pitchFamily="18" charset="0"/>
              </a:rPr>
              <a:t>He is thy </a:t>
            </a:r>
            <a:r>
              <a:rPr lang="en-US" dirty="0" err="1" smtClean="0">
                <a:latin typeface="Times New Roman" pitchFamily="18" charset="0"/>
                <a:cs typeface="Times New Roman" pitchFamily="18" charset="0"/>
              </a:rPr>
              <a:t>praise,and</a:t>
            </a:r>
            <a:r>
              <a:rPr lang="en-US" dirty="0" smtClean="0">
                <a:latin typeface="Times New Roman" pitchFamily="18" charset="0"/>
                <a:cs typeface="Times New Roman" pitchFamily="18" charset="0"/>
              </a:rPr>
              <a:t> he is thy God. </a:t>
            </a:r>
            <a:r>
              <a:rPr lang="en-US" dirty="0" err="1" smtClean="0">
                <a:latin typeface="Times New Roman" pitchFamily="18" charset="0"/>
                <a:cs typeface="Times New Roman" pitchFamily="18" charset="0"/>
              </a:rPr>
              <a:t>Deu</a:t>
            </a:r>
            <a:r>
              <a:rPr lang="en-US" dirty="0" smtClean="0">
                <a:latin typeface="Times New Roman" pitchFamily="18" charset="0"/>
                <a:cs typeface="Times New Roman" pitchFamily="18" charset="0"/>
              </a:rPr>
              <a:t> 10.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Luke </a:t>
            </a:r>
            <a:r>
              <a:rPr lang="en-US" i="1" dirty="0">
                <a:solidFill>
                  <a:schemeClr val="accent2"/>
                </a:solidFill>
                <a:latin typeface="Times New Roman" pitchFamily="18" charset="0"/>
              </a:rPr>
              <a:t>10.17-20</a:t>
            </a:r>
          </a:p>
        </p:txBody>
      </p:sp>
      <p:sp>
        <p:nvSpPr>
          <p:cNvPr id="306179" name="Rectangle 3"/>
          <p:cNvSpPr>
            <a:spLocks noGrp="1" noChangeArrowheads="1"/>
          </p:cNvSpPr>
          <p:nvPr>
            <p:ph type="body" idx="1"/>
          </p:nvPr>
        </p:nvSpPr>
        <p:spPr>
          <a:xfrm>
            <a:off x="457200" y="1600200"/>
            <a:ext cx="8229600" cy="4724400"/>
          </a:xfrm>
        </p:spPr>
        <p:txBody>
          <a:bodyPr/>
          <a:lstStyle/>
          <a:p>
            <a:pPr>
              <a:lnSpc>
                <a:spcPct val="90000"/>
              </a:lnSpc>
            </a:pPr>
            <a:r>
              <a:rPr lang="en-US" sz="2800" i="1">
                <a:latin typeface="Times New Roman" pitchFamily="18" charset="0"/>
              </a:rPr>
              <a:t>And the seventy returned again with joy, saying, Lord, even the devils are subject unto us through thy name. </a:t>
            </a:r>
          </a:p>
          <a:p>
            <a:pPr>
              <a:lnSpc>
                <a:spcPct val="90000"/>
              </a:lnSpc>
            </a:pPr>
            <a:r>
              <a:rPr lang="en-US" sz="2800" i="1">
                <a:latin typeface="Times New Roman" pitchFamily="18" charset="0"/>
              </a:rPr>
              <a:t>And he said unto them, I beheld Satan as lightning fall from heaven. </a:t>
            </a:r>
          </a:p>
          <a:p>
            <a:pPr>
              <a:lnSpc>
                <a:spcPct val="90000"/>
              </a:lnSpc>
            </a:pPr>
            <a:r>
              <a:rPr lang="en-US" sz="2800" i="1">
                <a:latin typeface="Times New Roman" pitchFamily="18" charset="0"/>
              </a:rPr>
              <a:t>Behold, I give unto you power to tread on serpents and scorpions, and over all the power of the enemy: and nothing shall by any means hurt you. </a:t>
            </a:r>
          </a:p>
          <a:p>
            <a:pPr>
              <a:lnSpc>
                <a:spcPct val="90000"/>
              </a:lnSpc>
            </a:pPr>
            <a:r>
              <a:rPr lang="en-US" sz="2800" i="1">
                <a:latin typeface="Times New Roman" pitchFamily="18" charset="0"/>
              </a:rPr>
              <a:t>Notwithstanding in this rejoice not, that the spirits are subject unto you; but rather rejoice, because your names are written in heaven.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r>
              <a:rPr lang="en-US" sz="4800" i="1">
                <a:solidFill>
                  <a:schemeClr val="accent2"/>
                </a:solidFill>
                <a:latin typeface="Times New Roman" pitchFamily="18" charset="0"/>
              </a:rPr>
              <a:t>Praise</a:t>
            </a:r>
            <a:endParaRPr lang="en-US" sz="3200" i="1">
              <a:solidFill>
                <a:schemeClr val="accent2"/>
              </a:solidFill>
              <a:latin typeface="Times New Roman" pitchFamily="18" charset="0"/>
            </a:endParaRPr>
          </a:p>
        </p:txBody>
      </p:sp>
      <p:sp>
        <p:nvSpPr>
          <p:cNvPr id="307203" name="Rectangle 3"/>
          <p:cNvSpPr>
            <a:spLocks noGrp="1" noChangeArrowheads="1"/>
          </p:cNvSpPr>
          <p:nvPr>
            <p:ph type="body" idx="1"/>
          </p:nvPr>
        </p:nvSpPr>
        <p:spPr>
          <a:xfrm>
            <a:off x="457200" y="2209800"/>
            <a:ext cx="8229600" cy="3916363"/>
          </a:xfrm>
        </p:spPr>
        <p:txBody>
          <a:bodyPr/>
          <a:lstStyle/>
          <a:p>
            <a:r>
              <a:rPr lang="en-US" i="1">
                <a:latin typeface="Times New Roman" pitchFamily="18" charset="0"/>
              </a:rPr>
              <a:t>Praise is realizing God is the Creator.  We own nothing.  We are nothing save what He makes us in Jesus Christ.  Luke 19.40 says it well.  All nature sings His praise.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Luke </a:t>
            </a:r>
            <a:r>
              <a:rPr lang="en-US" i="1" dirty="0">
                <a:solidFill>
                  <a:schemeClr val="accent2"/>
                </a:solidFill>
                <a:latin typeface="Times New Roman" pitchFamily="18" charset="0"/>
              </a:rPr>
              <a:t>19.37-40</a:t>
            </a:r>
          </a:p>
        </p:txBody>
      </p:sp>
      <p:sp>
        <p:nvSpPr>
          <p:cNvPr id="308227" name="Rectangle 3"/>
          <p:cNvSpPr>
            <a:spLocks noGrp="1" noChangeArrowheads="1"/>
          </p:cNvSpPr>
          <p:nvPr>
            <p:ph type="body" idx="1"/>
          </p:nvPr>
        </p:nvSpPr>
        <p:spPr>
          <a:xfrm>
            <a:off x="457200" y="2133600"/>
            <a:ext cx="8229600" cy="3992563"/>
          </a:xfrm>
        </p:spPr>
        <p:txBody>
          <a:bodyPr/>
          <a:lstStyle/>
          <a:p>
            <a:pPr>
              <a:lnSpc>
                <a:spcPct val="80000"/>
              </a:lnSpc>
            </a:pPr>
            <a:r>
              <a:rPr lang="en-US" sz="2400" i="1">
                <a:latin typeface="Times New Roman" pitchFamily="18" charset="0"/>
              </a:rPr>
              <a:t>And when he was come nigh, even now at the descent of the mount of Olives, the whole multitude of the disciples began to rejoice and praise God with a loud voice for all the mighty works that they had seen; </a:t>
            </a:r>
          </a:p>
          <a:p>
            <a:pPr>
              <a:lnSpc>
                <a:spcPct val="80000"/>
              </a:lnSpc>
            </a:pPr>
            <a:r>
              <a:rPr lang="en-US" sz="2400" i="1">
                <a:latin typeface="Times New Roman" pitchFamily="18" charset="0"/>
              </a:rPr>
              <a:t>Saying, Blessed [be] the King that cometh in the name of the Lord: peace in heaven, and glory in the highest. </a:t>
            </a:r>
          </a:p>
          <a:p>
            <a:pPr>
              <a:lnSpc>
                <a:spcPct val="80000"/>
              </a:lnSpc>
            </a:pPr>
            <a:r>
              <a:rPr lang="en-US" sz="2400" i="1">
                <a:latin typeface="Times New Roman" pitchFamily="18" charset="0"/>
              </a:rPr>
              <a:t>And some of the Pharisees from among the multitude said unto him, Master, rebuke thy disciples. </a:t>
            </a:r>
          </a:p>
          <a:p>
            <a:pPr>
              <a:lnSpc>
                <a:spcPct val="80000"/>
              </a:lnSpc>
            </a:pPr>
            <a:r>
              <a:rPr lang="en-US" sz="2400" i="1">
                <a:latin typeface="Times New Roman" pitchFamily="18" charset="0"/>
              </a:rPr>
              <a:t>And he answered and said unto them, I tell you that, if these should hold their peace, the stones would immediately cry out.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Psalm </a:t>
            </a:r>
            <a:r>
              <a:rPr lang="en-US" i="1" dirty="0">
                <a:solidFill>
                  <a:schemeClr val="accent2"/>
                </a:solidFill>
                <a:latin typeface="Times New Roman" pitchFamily="18" charset="0"/>
              </a:rPr>
              <a:t>148</a:t>
            </a:r>
          </a:p>
        </p:txBody>
      </p:sp>
      <p:sp>
        <p:nvSpPr>
          <p:cNvPr id="309251" name="Rectangle 3"/>
          <p:cNvSpPr>
            <a:spLocks noGrp="1" noChangeArrowheads="1"/>
          </p:cNvSpPr>
          <p:nvPr>
            <p:ph type="body" idx="1"/>
          </p:nvPr>
        </p:nvSpPr>
        <p:spPr>
          <a:xfrm>
            <a:off x="457200" y="1295400"/>
            <a:ext cx="8229600" cy="5257800"/>
          </a:xfrm>
        </p:spPr>
        <p:txBody>
          <a:bodyPr/>
          <a:lstStyle/>
          <a:p>
            <a:pPr>
              <a:lnSpc>
                <a:spcPct val="80000"/>
              </a:lnSpc>
            </a:pPr>
            <a:r>
              <a:rPr lang="en-US" sz="2000" i="1">
                <a:latin typeface="Times New Roman" pitchFamily="18" charset="0"/>
              </a:rPr>
              <a:t>Praise ye the LORD. Praise ye the LORD from the heavens: praise him in the heights. </a:t>
            </a:r>
          </a:p>
          <a:p>
            <a:pPr>
              <a:lnSpc>
                <a:spcPct val="80000"/>
              </a:lnSpc>
            </a:pPr>
            <a:r>
              <a:rPr lang="en-US" sz="2000" i="1">
                <a:latin typeface="Times New Roman" pitchFamily="18" charset="0"/>
              </a:rPr>
              <a:t>Praise ye him, all his angels: praise ye him, all his hosts. </a:t>
            </a:r>
          </a:p>
          <a:p>
            <a:pPr>
              <a:lnSpc>
                <a:spcPct val="80000"/>
              </a:lnSpc>
            </a:pPr>
            <a:r>
              <a:rPr lang="en-US" sz="2000" i="1">
                <a:latin typeface="Times New Roman" pitchFamily="18" charset="0"/>
              </a:rPr>
              <a:t>Praise ye him, sun and moon: praise him, all ye stars of light. </a:t>
            </a:r>
          </a:p>
          <a:p>
            <a:pPr>
              <a:lnSpc>
                <a:spcPct val="80000"/>
              </a:lnSpc>
            </a:pPr>
            <a:r>
              <a:rPr lang="en-US" sz="2000" i="1">
                <a:latin typeface="Times New Roman" pitchFamily="18" charset="0"/>
              </a:rPr>
              <a:t>Praise him, ye heavens of heavens, and ye waters that [be] above the heavens. </a:t>
            </a:r>
          </a:p>
          <a:p>
            <a:pPr>
              <a:lnSpc>
                <a:spcPct val="80000"/>
              </a:lnSpc>
            </a:pPr>
            <a:r>
              <a:rPr lang="en-US" sz="2000" i="1">
                <a:latin typeface="Times New Roman" pitchFamily="18" charset="0"/>
              </a:rPr>
              <a:t>Let them praise the name of the LORD: for he commanded, and they were created. </a:t>
            </a:r>
          </a:p>
          <a:p>
            <a:pPr>
              <a:lnSpc>
                <a:spcPct val="80000"/>
              </a:lnSpc>
            </a:pPr>
            <a:r>
              <a:rPr lang="en-US" sz="2000" i="1">
                <a:latin typeface="Times New Roman" pitchFamily="18" charset="0"/>
              </a:rPr>
              <a:t>He hath also stablished them for ever and ever: he hath made a decree which shall not pass. </a:t>
            </a:r>
          </a:p>
          <a:p>
            <a:pPr>
              <a:lnSpc>
                <a:spcPct val="80000"/>
              </a:lnSpc>
            </a:pPr>
            <a:r>
              <a:rPr lang="en-US" sz="2000" i="1">
                <a:latin typeface="Times New Roman" pitchFamily="18" charset="0"/>
              </a:rPr>
              <a:t>Praise the LORD from the earth, ye dragons, and all deeps: </a:t>
            </a:r>
          </a:p>
          <a:p>
            <a:pPr>
              <a:lnSpc>
                <a:spcPct val="80000"/>
              </a:lnSpc>
            </a:pPr>
            <a:r>
              <a:rPr lang="en-US" sz="2000" i="1">
                <a:latin typeface="Times New Roman" pitchFamily="18" charset="0"/>
              </a:rPr>
              <a:t>Fire, and hail; snow, and vapour; stormy wind fulfilling his word: </a:t>
            </a:r>
          </a:p>
          <a:p>
            <a:pPr>
              <a:lnSpc>
                <a:spcPct val="80000"/>
              </a:lnSpc>
            </a:pPr>
            <a:r>
              <a:rPr lang="en-US" sz="2000" i="1">
                <a:latin typeface="Times New Roman" pitchFamily="18" charset="0"/>
              </a:rPr>
              <a:t>Mountains, and all hills; fruitful trees, and all cedars: </a:t>
            </a:r>
          </a:p>
          <a:p>
            <a:pPr>
              <a:lnSpc>
                <a:spcPct val="80000"/>
              </a:lnSpc>
            </a:pPr>
            <a:r>
              <a:rPr lang="en-US" sz="2000" i="1">
                <a:latin typeface="Times New Roman" pitchFamily="18" charset="0"/>
              </a:rPr>
              <a:t>Beasts, and all cattle; creeping things, and flying fowl: </a:t>
            </a:r>
          </a:p>
          <a:p>
            <a:pPr>
              <a:lnSpc>
                <a:spcPct val="80000"/>
              </a:lnSpc>
            </a:pPr>
            <a:r>
              <a:rPr lang="en-US" sz="2000" i="1">
                <a:latin typeface="Times New Roman" pitchFamily="18" charset="0"/>
              </a:rPr>
              <a:t>Kings of the earth, and all people; princes, and all judges of the earth: </a:t>
            </a:r>
          </a:p>
          <a:p>
            <a:pPr>
              <a:lnSpc>
                <a:spcPct val="80000"/>
              </a:lnSpc>
            </a:pPr>
            <a:r>
              <a:rPr lang="en-US" sz="2000" i="1">
                <a:latin typeface="Times New Roman" pitchFamily="18" charset="0"/>
              </a:rPr>
              <a:t>Both young men, and maidens; old men, and children: </a:t>
            </a:r>
          </a:p>
          <a:p>
            <a:pPr>
              <a:lnSpc>
                <a:spcPct val="80000"/>
              </a:lnSpc>
            </a:pPr>
            <a:r>
              <a:rPr lang="en-US" sz="2000" i="1">
                <a:latin typeface="Times New Roman" pitchFamily="18" charset="0"/>
              </a:rPr>
              <a:t>Let them praise the name of the LORD: for his name alone is excellent; his glory [is] above the earth and heaven.</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Psalm </a:t>
            </a:r>
            <a:r>
              <a:rPr lang="en-US" i="1" dirty="0">
                <a:solidFill>
                  <a:schemeClr val="accent2"/>
                </a:solidFill>
                <a:latin typeface="Times New Roman" pitchFamily="18" charset="0"/>
              </a:rPr>
              <a:t>149</a:t>
            </a:r>
          </a:p>
        </p:txBody>
      </p:sp>
      <p:sp>
        <p:nvSpPr>
          <p:cNvPr id="310275" name="Rectangle 3"/>
          <p:cNvSpPr>
            <a:spLocks noGrp="1" noChangeArrowheads="1"/>
          </p:cNvSpPr>
          <p:nvPr>
            <p:ph type="body" idx="1"/>
          </p:nvPr>
        </p:nvSpPr>
        <p:spPr/>
        <p:txBody>
          <a:bodyPr/>
          <a:lstStyle/>
          <a:p>
            <a:pPr>
              <a:lnSpc>
                <a:spcPct val="80000"/>
              </a:lnSpc>
            </a:pPr>
            <a:r>
              <a:rPr lang="en-US" sz="2000" i="1">
                <a:latin typeface="Times New Roman" pitchFamily="18" charset="0"/>
              </a:rPr>
              <a:t>Praise ye the LORD. Sing unto the LORD a new song, [and] his praise in the congregation of saints. </a:t>
            </a:r>
          </a:p>
          <a:p>
            <a:pPr>
              <a:lnSpc>
                <a:spcPct val="80000"/>
              </a:lnSpc>
            </a:pPr>
            <a:r>
              <a:rPr lang="en-US" sz="2000" i="1">
                <a:latin typeface="Times New Roman" pitchFamily="18" charset="0"/>
              </a:rPr>
              <a:t>Let Israel rejoice in him that made him: let the children of Zion be joyful in their King. </a:t>
            </a:r>
          </a:p>
          <a:p>
            <a:pPr>
              <a:lnSpc>
                <a:spcPct val="80000"/>
              </a:lnSpc>
            </a:pPr>
            <a:r>
              <a:rPr lang="en-US" sz="2000" i="1">
                <a:latin typeface="Times New Roman" pitchFamily="18" charset="0"/>
              </a:rPr>
              <a:t>Let them praise his name in the dance: let them sing praises unto him with the timbrel and harp. </a:t>
            </a:r>
          </a:p>
          <a:p>
            <a:pPr>
              <a:lnSpc>
                <a:spcPct val="80000"/>
              </a:lnSpc>
            </a:pPr>
            <a:r>
              <a:rPr lang="en-US" sz="2000" i="1">
                <a:latin typeface="Times New Roman" pitchFamily="18" charset="0"/>
              </a:rPr>
              <a:t>For the LORD taketh pleasure in his people: he will beautify the meek with salvation. </a:t>
            </a:r>
          </a:p>
          <a:p>
            <a:pPr>
              <a:lnSpc>
                <a:spcPct val="80000"/>
              </a:lnSpc>
            </a:pPr>
            <a:r>
              <a:rPr lang="en-US" sz="2000" i="1">
                <a:latin typeface="Times New Roman" pitchFamily="18" charset="0"/>
              </a:rPr>
              <a:t>Let the saints be joyful in glory: let them sing aloud upon their beds. </a:t>
            </a:r>
          </a:p>
          <a:p>
            <a:pPr>
              <a:lnSpc>
                <a:spcPct val="80000"/>
              </a:lnSpc>
            </a:pPr>
            <a:r>
              <a:rPr lang="en-US" sz="2000" i="1">
                <a:latin typeface="Times New Roman" pitchFamily="18" charset="0"/>
              </a:rPr>
              <a:t>Let] the high [praises] of God [be] in their mouth, and a twoedged sword in their hand; </a:t>
            </a:r>
          </a:p>
          <a:p>
            <a:pPr>
              <a:lnSpc>
                <a:spcPct val="80000"/>
              </a:lnSpc>
            </a:pPr>
            <a:r>
              <a:rPr lang="en-US" sz="2000" i="1">
                <a:latin typeface="Times New Roman" pitchFamily="18" charset="0"/>
              </a:rPr>
              <a:t>To execute vengeance upon the heathen, [and] punishments upon the people; </a:t>
            </a:r>
          </a:p>
          <a:p>
            <a:pPr>
              <a:lnSpc>
                <a:spcPct val="80000"/>
              </a:lnSpc>
            </a:pPr>
            <a:r>
              <a:rPr lang="en-US" sz="2000" i="1">
                <a:latin typeface="Times New Roman" pitchFamily="18" charset="0"/>
              </a:rPr>
              <a:t>To bind their kings with chains, and their nobles with fetters of iron; </a:t>
            </a:r>
          </a:p>
          <a:p>
            <a:pPr>
              <a:lnSpc>
                <a:spcPct val="80000"/>
              </a:lnSpc>
            </a:pPr>
            <a:r>
              <a:rPr lang="en-US" sz="2000" i="1">
                <a:latin typeface="Times New Roman" pitchFamily="18" charset="0"/>
              </a:rPr>
              <a:t>To execute upon them the judgment written: this honour have all his saints. Praise ye the LORD.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Psalm </a:t>
            </a:r>
            <a:r>
              <a:rPr lang="en-US" i="1" dirty="0">
                <a:solidFill>
                  <a:schemeClr val="accent2"/>
                </a:solidFill>
                <a:latin typeface="Times New Roman" pitchFamily="18" charset="0"/>
              </a:rPr>
              <a:t>150</a:t>
            </a:r>
          </a:p>
        </p:txBody>
      </p:sp>
      <p:sp>
        <p:nvSpPr>
          <p:cNvPr id="311299" name="Rectangle 3"/>
          <p:cNvSpPr>
            <a:spLocks noGrp="1" noChangeArrowheads="1"/>
          </p:cNvSpPr>
          <p:nvPr>
            <p:ph type="body" idx="1"/>
          </p:nvPr>
        </p:nvSpPr>
        <p:spPr/>
        <p:txBody>
          <a:bodyPr/>
          <a:lstStyle/>
          <a:p>
            <a:pPr>
              <a:lnSpc>
                <a:spcPct val="90000"/>
              </a:lnSpc>
            </a:pPr>
            <a:r>
              <a:rPr lang="en-US" sz="2400" i="1">
                <a:latin typeface="Times New Roman" pitchFamily="18" charset="0"/>
              </a:rPr>
              <a:t>Praise ye the LORD. Praise God in his sanctuary: praise him in the firmament of his power. </a:t>
            </a:r>
          </a:p>
          <a:p>
            <a:pPr>
              <a:lnSpc>
                <a:spcPct val="90000"/>
              </a:lnSpc>
            </a:pPr>
            <a:r>
              <a:rPr lang="en-US" sz="2400" i="1">
                <a:latin typeface="Times New Roman" pitchFamily="18" charset="0"/>
              </a:rPr>
              <a:t>Praise him for his mighty acts: praise him according to his excellent greatness. </a:t>
            </a:r>
          </a:p>
          <a:p>
            <a:pPr>
              <a:lnSpc>
                <a:spcPct val="90000"/>
              </a:lnSpc>
            </a:pPr>
            <a:r>
              <a:rPr lang="en-US" sz="2400" i="1">
                <a:latin typeface="Times New Roman" pitchFamily="18" charset="0"/>
              </a:rPr>
              <a:t>Praise him with the sound of the trumpet: praise him with the psaltery and harp. </a:t>
            </a:r>
          </a:p>
          <a:p>
            <a:pPr>
              <a:lnSpc>
                <a:spcPct val="90000"/>
              </a:lnSpc>
            </a:pPr>
            <a:r>
              <a:rPr lang="en-US" sz="2400" i="1">
                <a:latin typeface="Times New Roman" pitchFamily="18" charset="0"/>
              </a:rPr>
              <a:t>Praise him with the timbrel and dance: praise him with stringed instruments and organs. </a:t>
            </a:r>
          </a:p>
          <a:p>
            <a:pPr>
              <a:lnSpc>
                <a:spcPct val="90000"/>
              </a:lnSpc>
            </a:pPr>
            <a:r>
              <a:rPr lang="en-US" sz="2400" i="1">
                <a:latin typeface="Times New Roman" pitchFamily="18" charset="0"/>
              </a:rPr>
              <a:t>Praise him upon the loud cymbals: praise him upon the high sounding cymbals. </a:t>
            </a:r>
          </a:p>
          <a:p>
            <a:pPr>
              <a:lnSpc>
                <a:spcPct val="90000"/>
              </a:lnSpc>
            </a:pPr>
            <a:r>
              <a:rPr lang="en-US" sz="2400" i="1">
                <a:latin typeface="Times New Roman" pitchFamily="18" charset="0"/>
              </a:rPr>
              <a:t>Let every thing that hath breath praise the LORD. Praise ye the LORD.</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r>
              <a:rPr lang="en-US" sz="4800" i="1">
                <a:solidFill>
                  <a:schemeClr val="accent2"/>
                </a:solidFill>
                <a:latin typeface="Times New Roman" pitchFamily="18" charset="0"/>
              </a:rPr>
              <a:t>Praise</a:t>
            </a:r>
            <a:endParaRPr lang="en-US" sz="3200" i="1">
              <a:solidFill>
                <a:schemeClr val="accent2"/>
              </a:solidFill>
              <a:latin typeface="Times New Roman" pitchFamily="18" charset="0"/>
            </a:endParaRPr>
          </a:p>
        </p:txBody>
      </p:sp>
      <p:sp>
        <p:nvSpPr>
          <p:cNvPr id="312323" name="Rectangle 3"/>
          <p:cNvSpPr>
            <a:spLocks noGrp="1" noChangeArrowheads="1"/>
          </p:cNvSpPr>
          <p:nvPr>
            <p:ph type="body" idx="1"/>
          </p:nvPr>
        </p:nvSpPr>
        <p:spPr>
          <a:xfrm>
            <a:off x="457200" y="2286000"/>
            <a:ext cx="8229600" cy="3840163"/>
          </a:xfrm>
        </p:spPr>
        <p:txBody>
          <a:bodyPr/>
          <a:lstStyle/>
          <a:p>
            <a:r>
              <a:rPr lang="en-US" i="1">
                <a:latin typeface="Times New Roman" pitchFamily="18" charset="0"/>
              </a:rPr>
              <a:t>Praise is rejoicing in the Lord knowing that when we commit our life unto Him and walk with Him as He commands us, our life is in His hands.</a:t>
            </a:r>
          </a:p>
          <a:p>
            <a:r>
              <a:rPr lang="en-US" i="1">
                <a:latin typeface="Times New Roman" pitchFamily="18" charset="0"/>
              </a:rPr>
              <a:t>Praise is rejoicing in the Lord in the midst of tribulation and persecution – trusting the Lord with our life.</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Daniel </a:t>
            </a:r>
            <a:r>
              <a:rPr lang="en-US" i="1" dirty="0">
                <a:solidFill>
                  <a:schemeClr val="accent2"/>
                </a:solidFill>
                <a:latin typeface="Times New Roman" pitchFamily="18" charset="0"/>
              </a:rPr>
              <a:t>3.13-18</a:t>
            </a:r>
          </a:p>
        </p:txBody>
      </p:sp>
      <p:sp>
        <p:nvSpPr>
          <p:cNvPr id="313347" name="Rectangle 3"/>
          <p:cNvSpPr>
            <a:spLocks noGrp="1" noChangeArrowheads="1"/>
          </p:cNvSpPr>
          <p:nvPr>
            <p:ph type="body" idx="1"/>
          </p:nvPr>
        </p:nvSpPr>
        <p:spPr>
          <a:xfrm>
            <a:off x="457200" y="1371600"/>
            <a:ext cx="8229600" cy="5181600"/>
          </a:xfrm>
        </p:spPr>
        <p:txBody>
          <a:bodyPr/>
          <a:lstStyle/>
          <a:p>
            <a:pPr>
              <a:lnSpc>
                <a:spcPct val="80000"/>
              </a:lnSpc>
            </a:pPr>
            <a:r>
              <a:rPr lang="en-US" sz="2100" i="1">
                <a:latin typeface="Times New Roman" pitchFamily="18" charset="0"/>
              </a:rPr>
              <a:t>Then Nebuchadnezzar in [his] rage and fury commanded to bring Shadrach, Meshach, and Abednego. Then they brought these men before the king. </a:t>
            </a:r>
          </a:p>
          <a:p>
            <a:pPr>
              <a:lnSpc>
                <a:spcPct val="80000"/>
              </a:lnSpc>
            </a:pPr>
            <a:r>
              <a:rPr lang="en-US" sz="2100" i="1">
                <a:latin typeface="Times New Roman" pitchFamily="18" charset="0"/>
              </a:rPr>
              <a:t>Nebuchadnezzar spake and said unto them, [Is it] true, O Shadrach, Meshach, and Abednego, do not ye serve my gods, nor worship the golden image which I have set up? </a:t>
            </a:r>
          </a:p>
          <a:p>
            <a:pPr>
              <a:lnSpc>
                <a:spcPct val="80000"/>
              </a:lnSpc>
            </a:pPr>
            <a:r>
              <a:rPr lang="en-US" sz="2100" i="1">
                <a:latin typeface="Times New Roman" pitchFamily="18" charset="0"/>
              </a:rPr>
              <a:t>Now if ye be ready that at what time ye hear the sound of the cornet, flute, harp, sackbut, psaltery, and dulcimer, and all kinds of musick, ye fall down and worship the image which I have made; [well]: but if ye worship not, ye shall be cast the same hour into the midst of a burning fiery furnace; and who [is] that God that shall deliver you out of my hands? </a:t>
            </a:r>
          </a:p>
          <a:p>
            <a:pPr>
              <a:lnSpc>
                <a:spcPct val="80000"/>
              </a:lnSpc>
            </a:pPr>
            <a:r>
              <a:rPr lang="en-US" sz="2100" i="1">
                <a:latin typeface="Times New Roman" pitchFamily="18" charset="0"/>
              </a:rPr>
              <a:t>Shadrach, Meshach, and Abednego, answered and said to the king, O Nebuchadnezzar, we [are] not careful to answer thee in this matter. </a:t>
            </a:r>
          </a:p>
          <a:p>
            <a:pPr>
              <a:lnSpc>
                <a:spcPct val="80000"/>
              </a:lnSpc>
            </a:pPr>
            <a:r>
              <a:rPr lang="en-US" sz="2100" i="1">
                <a:latin typeface="Times New Roman" pitchFamily="18" charset="0"/>
              </a:rPr>
              <a:t>If it be [so], our God whom we serve is able to deliver us from the burning fiery furnace, and he will deliver [us] out of thine hand, O king. </a:t>
            </a:r>
          </a:p>
          <a:p>
            <a:pPr>
              <a:lnSpc>
                <a:spcPct val="80000"/>
              </a:lnSpc>
            </a:pPr>
            <a:r>
              <a:rPr lang="en-US" sz="2100" b="1" i="1">
                <a:latin typeface="Times New Roman" pitchFamily="18" charset="0"/>
              </a:rPr>
              <a:t>But if not</a:t>
            </a:r>
            <a:r>
              <a:rPr lang="en-US" sz="2100" i="1">
                <a:latin typeface="Times New Roman" pitchFamily="18" charset="0"/>
              </a:rPr>
              <a:t>, be it known unto thee, O king, that we will not serve thy gods, nor worship the golden image which thou hast set up.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p:txBody>
          <a:bodyPr/>
          <a:lstStyle/>
          <a:p>
            <a:r>
              <a:rPr lang="en-US" sz="4800" i="1">
                <a:solidFill>
                  <a:schemeClr val="accent2"/>
                </a:solidFill>
                <a:latin typeface="Times New Roman" pitchFamily="18" charset="0"/>
              </a:rPr>
              <a:t>Praise</a:t>
            </a:r>
            <a:endParaRPr lang="en-US" sz="3200" i="1">
              <a:solidFill>
                <a:schemeClr val="accent2"/>
              </a:solidFill>
              <a:latin typeface="Times New Roman" pitchFamily="18" charset="0"/>
            </a:endParaRPr>
          </a:p>
        </p:txBody>
      </p:sp>
      <p:sp>
        <p:nvSpPr>
          <p:cNvPr id="314371" name="Rectangle 3"/>
          <p:cNvSpPr>
            <a:spLocks noGrp="1" noChangeArrowheads="1"/>
          </p:cNvSpPr>
          <p:nvPr>
            <p:ph type="body" idx="1"/>
          </p:nvPr>
        </p:nvSpPr>
        <p:spPr>
          <a:xfrm>
            <a:off x="457200" y="2286000"/>
            <a:ext cx="8229600" cy="3840163"/>
          </a:xfrm>
        </p:spPr>
        <p:txBody>
          <a:bodyPr/>
          <a:lstStyle/>
          <a:p>
            <a:r>
              <a:rPr lang="en-US" i="1">
                <a:latin typeface="Times New Roman" pitchFamily="18" charset="0"/>
              </a:rPr>
              <a:t>Praise is rejoicing in the God of our salvation, giving thanks that He is the God of our salvation – come what may.  It is a heart of gratefulness unto the Lord God Almighty in Jesus Christ.</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Habakkuk </a:t>
            </a:r>
            <a:r>
              <a:rPr lang="en-US" i="1" dirty="0">
                <a:solidFill>
                  <a:schemeClr val="accent2"/>
                </a:solidFill>
                <a:latin typeface="Times New Roman" pitchFamily="18" charset="0"/>
              </a:rPr>
              <a:t>3.13-19</a:t>
            </a:r>
          </a:p>
        </p:txBody>
      </p:sp>
      <p:sp>
        <p:nvSpPr>
          <p:cNvPr id="315395" name="Rectangle 3"/>
          <p:cNvSpPr>
            <a:spLocks noGrp="1" noChangeArrowheads="1"/>
          </p:cNvSpPr>
          <p:nvPr>
            <p:ph type="body" idx="1"/>
          </p:nvPr>
        </p:nvSpPr>
        <p:spPr/>
        <p:txBody>
          <a:bodyPr/>
          <a:lstStyle/>
          <a:p>
            <a:pPr>
              <a:lnSpc>
                <a:spcPct val="90000"/>
              </a:lnSpc>
            </a:pPr>
            <a:r>
              <a:rPr lang="en-US" sz="2800" i="1">
                <a:latin typeface="Times New Roman" pitchFamily="18" charset="0"/>
              </a:rPr>
              <a:t>Although the fig tree shall not blossom, neither [shall] fruit [be] in the vines; the labour of the olive shall fail, and the fields shall yield no meat; the flock shall be cut off from the fold, and [there shall be] no herd in the stalls: </a:t>
            </a:r>
          </a:p>
          <a:p>
            <a:pPr>
              <a:lnSpc>
                <a:spcPct val="90000"/>
              </a:lnSpc>
            </a:pPr>
            <a:r>
              <a:rPr lang="en-US" sz="2800" b="1" i="1">
                <a:latin typeface="Times New Roman" pitchFamily="18" charset="0"/>
              </a:rPr>
              <a:t>Yet I will rejoice in the LORD</a:t>
            </a:r>
            <a:r>
              <a:rPr lang="en-US" sz="2800" i="1">
                <a:latin typeface="Times New Roman" pitchFamily="18" charset="0"/>
              </a:rPr>
              <a:t>, I will joy in the God of my salvation. </a:t>
            </a:r>
          </a:p>
          <a:p>
            <a:pPr>
              <a:lnSpc>
                <a:spcPct val="90000"/>
              </a:lnSpc>
            </a:pPr>
            <a:r>
              <a:rPr lang="en-US" sz="2800" i="1">
                <a:latin typeface="Times New Roman" pitchFamily="18" charset="0"/>
              </a:rPr>
              <a:t>The LORD God [is] my strength, and he will make my feet like hinds' [feet], and he will make me to walk upon mine high places. To the chief singer on my stringed instruments.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PRAISE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v.t</a:t>
            </a:r>
            <a:r>
              <a:rPr lang="en-US" dirty="0" smtClean="0">
                <a:latin typeface="Times New Roman" pitchFamily="18" charset="0"/>
                <a:cs typeface="Times New Roman" pitchFamily="18" charset="0"/>
              </a:rPr>
              <a:t>. [L. </a:t>
            </a:r>
            <a:r>
              <a:rPr lang="en-US" dirty="0" err="1" smtClean="0">
                <a:latin typeface="Times New Roman" pitchFamily="18" charset="0"/>
                <a:cs typeface="Times New Roman" pitchFamily="18" charset="0"/>
              </a:rPr>
              <a:t>tollo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extollo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pretium</a:t>
            </a:r>
            <a:r>
              <a:rPr lang="en-US" dirty="0" smtClean="0">
                <a:latin typeface="Times New Roman" pitchFamily="18" charset="0"/>
                <a:cs typeface="Times New Roman" pitchFamily="18" charset="0"/>
              </a:rPr>
              <a:t>.]</a:t>
            </a:r>
          </a:p>
          <a:p>
            <a:r>
              <a:rPr lang="en-US" sz="3100" dirty="0" smtClean="0">
                <a:latin typeface="Times New Roman" pitchFamily="18" charset="0"/>
                <a:cs typeface="Times New Roman" pitchFamily="18" charset="0"/>
              </a:rPr>
              <a:t>1. To commend; to applaud; to express approbation of personal worth or actions.</a:t>
            </a:r>
          </a:p>
          <a:p>
            <a:r>
              <a:rPr lang="en-US" sz="3100" dirty="0" smtClean="0">
                <a:latin typeface="Times New Roman" pitchFamily="18" charset="0"/>
                <a:cs typeface="Times New Roman" pitchFamily="18" charset="0"/>
              </a:rPr>
              <a:t>We praise not Hector, though his name we know</a:t>
            </a:r>
          </a:p>
          <a:p>
            <a:r>
              <a:rPr lang="en-US" sz="3100" dirty="0" smtClean="0">
                <a:latin typeface="Times New Roman" pitchFamily="18" charset="0"/>
                <a:cs typeface="Times New Roman" pitchFamily="18" charset="0"/>
              </a:rPr>
              <a:t>Is great in arms; 'tis hard to praise a foe.</a:t>
            </a:r>
          </a:p>
          <a:p>
            <a:r>
              <a:rPr lang="en-US" sz="3100" dirty="0" smtClean="0">
                <a:latin typeface="Times New Roman" pitchFamily="18" charset="0"/>
                <a:cs typeface="Times New Roman" pitchFamily="18" charset="0"/>
              </a:rPr>
              <a:t>2. To extol in words or song; to magnify; to glorify on account of perfections or excellent works.</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Matthew </a:t>
            </a:r>
            <a:r>
              <a:rPr lang="en-US" i="1" dirty="0">
                <a:solidFill>
                  <a:schemeClr val="accent2"/>
                </a:solidFill>
                <a:latin typeface="Times New Roman" pitchFamily="18" charset="0"/>
              </a:rPr>
              <a:t>10.24-28, 38-39</a:t>
            </a:r>
          </a:p>
        </p:txBody>
      </p:sp>
      <p:sp>
        <p:nvSpPr>
          <p:cNvPr id="316419" name="Rectangle 3"/>
          <p:cNvSpPr>
            <a:spLocks noGrp="1" noChangeArrowheads="1"/>
          </p:cNvSpPr>
          <p:nvPr>
            <p:ph type="body" idx="1"/>
          </p:nvPr>
        </p:nvSpPr>
        <p:spPr/>
        <p:txBody>
          <a:bodyPr/>
          <a:lstStyle/>
          <a:p>
            <a:pPr>
              <a:lnSpc>
                <a:spcPct val="80000"/>
              </a:lnSpc>
            </a:pPr>
            <a:r>
              <a:rPr lang="en-US" sz="2100" i="1">
                <a:latin typeface="Times New Roman" pitchFamily="18" charset="0"/>
              </a:rPr>
              <a:t>The disciple is not above [his] master, nor the servant above his lord. </a:t>
            </a:r>
          </a:p>
          <a:p>
            <a:pPr>
              <a:lnSpc>
                <a:spcPct val="80000"/>
              </a:lnSpc>
            </a:pPr>
            <a:r>
              <a:rPr lang="en-US" sz="2100" i="1">
                <a:latin typeface="Times New Roman" pitchFamily="18" charset="0"/>
              </a:rPr>
              <a:t>It is enough for the disciple that he be as his master, and the servant as his lord. If they have called the master of the house Beelzebub, how much more [shall they call] them of his household? </a:t>
            </a:r>
          </a:p>
          <a:p>
            <a:pPr>
              <a:lnSpc>
                <a:spcPct val="80000"/>
              </a:lnSpc>
            </a:pPr>
            <a:r>
              <a:rPr lang="en-US" sz="2100" i="1">
                <a:latin typeface="Times New Roman" pitchFamily="18" charset="0"/>
              </a:rPr>
              <a:t>Fear them not therefore: for there is nothing covered, that shall not be revealed; and hid, that shall not be known. </a:t>
            </a:r>
          </a:p>
          <a:p>
            <a:pPr>
              <a:lnSpc>
                <a:spcPct val="80000"/>
              </a:lnSpc>
            </a:pPr>
            <a:r>
              <a:rPr lang="en-US" sz="2100" i="1">
                <a:latin typeface="Times New Roman" pitchFamily="18" charset="0"/>
              </a:rPr>
              <a:t>What I tell you in darkness, [that] speak ye in light: and what ye hear in the ear, [that] preach ye upon the housetops. </a:t>
            </a:r>
          </a:p>
          <a:p>
            <a:pPr>
              <a:lnSpc>
                <a:spcPct val="80000"/>
              </a:lnSpc>
            </a:pPr>
            <a:r>
              <a:rPr lang="en-US" sz="2100" i="1">
                <a:latin typeface="Times New Roman" pitchFamily="18" charset="0"/>
              </a:rPr>
              <a:t>And fear not them which kill the body, but are not able to kill the soul: but rather fear him which is able to destroy both soul and body in hell. </a:t>
            </a:r>
          </a:p>
          <a:p>
            <a:pPr>
              <a:lnSpc>
                <a:spcPct val="80000"/>
              </a:lnSpc>
            </a:pPr>
            <a:endParaRPr lang="en-US" sz="2100" i="1">
              <a:latin typeface="Times New Roman" pitchFamily="18" charset="0"/>
            </a:endParaRPr>
          </a:p>
          <a:p>
            <a:pPr>
              <a:lnSpc>
                <a:spcPct val="80000"/>
              </a:lnSpc>
            </a:pPr>
            <a:r>
              <a:rPr lang="en-US" sz="2100" i="1">
                <a:latin typeface="Times New Roman" pitchFamily="18" charset="0"/>
              </a:rPr>
              <a:t>And he that taketh not his cross, and followeth after me, is not worthy of me. </a:t>
            </a:r>
          </a:p>
          <a:p>
            <a:pPr>
              <a:lnSpc>
                <a:spcPct val="80000"/>
              </a:lnSpc>
            </a:pPr>
            <a:r>
              <a:rPr lang="en-US" sz="2100" i="1">
                <a:latin typeface="Times New Roman" pitchFamily="18" charset="0"/>
              </a:rPr>
              <a:t>He that findeth his life shall lose it: and he that loseth his life for my sake shall find it.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II </a:t>
            </a:r>
            <a:r>
              <a:rPr lang="en-US" i="1" dirty="0">
                <a:solidFill>
                  <a:schemeClr val="accent2"/>
                </a:solidFill>
                <a:latin typeface="Times New Roman" pitchFamily="18" charset="0"/>
              </a:rPr>
              <a:t>Timothy 3.11-13</a:t>
            </a:r>
          </a:p>
        </p:txBody>
      </p:sp>
      <p:sp>
        <p:nvSpPr>
          <p:cNvPr id="317443" name="Rectangle 3"/>
          <p:cNvSpPr>
            <a:spLocks noGrp="1" noChangeArrowheads="1"/>
          </p:cNvSpPr>
          <p:nvPr>
            <p:ph type="body" idx="1"/>
          </p:nvPr>
        </p:nvSpPr>
        <p:spPr>
          <a:xfrm>
            <a:off x="457200" y="2057400"/>
            <a:ext cx="8229600" cy="4068763"/>
          </a:xfrm>
        </p:spPr>
        <p:txBody>
          <a:bodyPr/>
          <a:lstStyle/>
          <a:p>
            <a:r>
              <a:rPr lang="en-US" sz="2800" i="1">
                <a:latin typeface="Times New Roman" pitchFamily="18" charset="0"/>
              </a:rPr>
              <a:t>Persecutions, afflictions, which came unto me at Antioch, at Iconium, at Lystra; what persecutions I endured: but out of [them] all the Lord delivered me. </a:t>
            </a:r>
          </a:p>
          <a:p>
            <a:r>
              <a:rPr lang="en-US" sz="2800" i="1">
                <a:latin typeface="Times New Roman" pitchFamily="18" charset="0"/>
              </a:rPr>
              <a:t>Yea, and all that will live godly in Christ Jesus shall suffer persecution. </a:t>
            </a:r>
          </a:p>
          <a:p>
            <a:r>
              <a:rPr lang="en-US" sz="2800" i="1">
                <a:latin typeface="Times New Roman" pitchFamily="18" charset="0"/>
              </a:rPr>
              <a:t>But evil men and seducers shall wax worse and worse, deceiving, and being deceived</a:t>
            </a:r>
            <a:r>
              <a:rPr lang="en-US" sz="2800">
                <a:latin typeface="Times New Roman" pitchFamily="18" charset="0"/>
              </a:rPr>
              <a:t>.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p:txBody>
          <a:bodyPr/>
          <a:lstStyle/>
          <a:p>
            <a:r>
              <a:rPr lang="en-US" i="1" dirty="0" smtClean="0">
                <a:solidFill>
                  <a:schemeClr val="accent2"/>
                </a:solidFill>
                <a:latin typeface="Times New Roman" pitchFamily="18" charset="0"/>
              </a:rPr>
              <a:t>II </a:t>
            </a:r>
            <a:r>
              <a:rPr lang="en-US" i="1" dirty="0">
                <a:solidFill>
                  <a:schemeClr val="accent2"/>
                </a:solidFill>
                <a:latin typeface="Times New Roman" pitchFamily="18" charset="0"/>
              </a:rPr>
              <a:t>Corinthians 12.6-10</a:t>
            </a:r>
          </a:p>
        </p:txBody>
      </p:sp>
      <p:sp>
        <p:nvSpPr>
          <p:cNvPr id="318467" name="Rectangle 3"/>
          <p:cNvSpPr>
            <a:spLocks noGrp="1" noChangeArrowheads="1"/>
          </p:cNvSpPr>
          <p:nvPr>
            <p:ph type="body" idx="1"/>
          </p:nvPr>
        </p:nvSpPr>
        <p:spPr>
          <a:xfrm>
            <a:off x="457200" y="1600200"/>
            <a:ext cx="8229600" cy="4876800"/>
          </a:xfrm>
        </p:spPr>
        <p:txBody>
          <a:bodyPr/>
          <a:lstStyle/>
          <a:p>
            <a:pPr>
              <a:lnSpc>
                <a:spcPct val="80000"/>
              </a:lnSpc>
            </a:pPr>
            <a:r>
              <a:rPr lang="en-US" sz="2200" i="1">
                <a:latin typeface="Times New Roman" pitchFamily="18" charset="0"/>
              </a:rPr>
              <a:t>For though I would desire to glory, I shall not be a fool; for I will say the truth: but [now] I forbear, lest any man should think of me above that which he seeth me [to be], or [that] he heareth of me. </a:t>
            </a:r>
          </a:p>
          <a:p>
            <a:pPr>
              <a:lnSpc>
                <a:spcPct val="80000"/>
              </a:lnSpc>
            </a:pPr>
            <a:r>
              <a:rPr lang="en-US" sz="2200" i="1">
                <a:latin typeface="Times New Roman" pitchFamily="18" charset="0"/>
              </a:rPr>
              <a:t>And lest I should be exalted above measure through the abundance of the revelations, there was given to me a thorn in the flesh, the messenger of Satan to buffet me, lest I should be exalted above measure. </a:t>
            </a:r>
          </a:p>
          <a:p>
            <a:pPr>
              <a:lnSpc>
                <a:spcPct val="80000"/>
              </a:lnSpc>
            </a:pPr>
            <a:r>
              <a:rPr lang="en-US" sz="2200" i="1">
                <a:latin typeface="Times New Roman" pitchFamily="18" charset="0"/>
              </a:rPr>
              <a:t>For this thing I besought the Lord thrice, that it might depart from me. </a:t>
            </a:r>
          </a:p>
          <a:p>
            <a:pPr>
              <a:lnSpc>
                <a:spcPct val="80000"/>
              </a:lnSpc>
            </a:pPr>
            <a:r>
              <a:rPr lang="en-US" sz="2200" i="1">
                <a:latin typeface="Times New Roman" pitchFamily="18" charset="0"/>
              </a:rPr>
              <a:t>And he said unto me, My grace is sufficient for thee: for my strength is made perfect in weakness. Most gladly therefore will I rather glory in my infirmities, that the power of Christ may rest upon me. </a:t>
            </a:r>
          </a:p>
          <a:p>
            <a:pPr>
              <a:lnSpc>
                <a:spcPct val="80000"/>
              </a:lnSpc>
            </a:pPr>
            <a:r>
              <a:rPr lang="en-US" sz="2200" i="1">
                <a:latin typeface="Times New Roman" pitchFamily="18" charset="0"/>
              </a:rPr>
              <a:t>Therefore I take pleasure in infirmities, in reproaches, in necessities, in persecutions, in distresses for Christ's sake: for when I am weak, then am I strong.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Romans 15:11</a:t>
            </a:r>
            <a:endParaRPr lang="en-US" dirty="0"/>
          </a:p>
        </p:txBody>
      </p:sp>
      <p:sp>
        <p:nvSpPr>
          <p:cNvPr id="319491" name="Rectangle 3"/>
          <p:cNvSpPr>
            <a:spLocks noGrp="1" noChangeArrowheads="1"/>
          </p:cNvSpPr>
          <p:nvPr>
            <p:ph type="body" idx="1"/>
          </p:nvPr>
        </p:nvSpPr>
        <p:spPr>
          <a:xfrm>
            <a:off x="457200" y="2743200"/>
            <a:ext cx="8229600" cy="3382963"/>
          </a:xfrm>
        </p:spPr>
        <p:txBody>
          <a:bodyPr/>
          <a:lstStyle/>
          <a:p>
            <a:r>
              <a:rPr lang="en-US" i="1" dirty="0" smtClean="0">
                <a:latin typeface="Times New Roman" pitchFamily="18" charset="0"/>
                <a:cs typeface="Times New Roman" pitchFamily="18" charset="0"/>
              </a:rPr>
              <a:t>And again, Praise the Lord, all ye Gentiles; and laud him, all ye people.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sz="3600" i="1" dirty="0" smtClean="0">
                <a:latin typeface="Times New Roman" pitchFamily="18" charset="0"/>
                <a:cs typeface="Times New Roman" pitchFamily="18" charset="0"/>
              </a:rPr>
              <a:t>Strong’s Hebrew and Greek Dictionaries</a:t>
            </a:r>
            <a:endParaRPr lang="en-US" sz="3600" i="1" dirty="0">
              <a:latin typeface="Times New Roman" pitchFamily="18" charset="0"/>
              <a:cs typeface="Times New Roman" pitchFamily="18" charset="0"/>
            </a:endParaRPr>
          </a:p>
        </p:txBody>
      </p:sp>
      <p:sp>
        <p:nvSpPr>
          <p:cNvPr id="321539" name="Rectangle 3"/>
          <p:cNvSpPr>
            <a:spLocks noGrp="1" noChangeArrowheads="1"/>
          </p:cNvSpPr>
          <p:nvPr>
            <p:ph type="body" idx="1"/>
          </p:nvPr>
        </p:nvSpPr>
        <p:spPr/>
        <p:txBody>
          <a:bodyPr/>
          <a:lstStyle/>
          <a:p>
            <a:r>
              <a:rPr lang="en-US" b="1">
                <a:latin typeface="Times New Roman" pitchFamily="18" charset="0"/>
                <a:cs typeface="Times New Roman" pitchFamily="18" charset="0"/>
              </a:rPr>
              <a:t>G134</a:t>
            </a:r>
            <a:endParaRPr lang="en-US">
              <a:latin typeface="Times New Roman" pitchFamily="18" charset="0"/>
              <a:cs typeface="Times New Roman" pitchFamily="18" charset="0"/>
            </a:endParaRPr>
          </a:p>
          <a:p>
            <a:r>
              <a:rPr lang="en-US">
                <a:latin typeface="Times New Roman" pitchFamily="18" charset="0"/>
                <a:cs typeface="Times New Roman" pitchFamily="18" charset="0"/>
              </a:rPr>
              <a:t>αἰνέω</a:t>
            </a:r>
          </a:p>
          <a:p>
            <a:r>
              <a:rPr lang="en-US">
                <a:latin typeface="Times New Roman" pitchFamily="18" charset="0"/>
                <a:cs typeface="Times New Roman" pitchFamily="18" charset="0"/>
              </a:rPr>
              <a:t>aineō</a:t>
            </a:r>
          </a:p>
          <a:p>
            <a:r>
              <a:rPr lang="en-US">
                <a:latin typeface="Times New Roman" pitchFamily="18" charset="0"/>
                <a:cs typeface="Times New Roman" pitchFamily="18" charset="0"/>
              </a:rPr>
              <a:t>ahee-neh'-o</a:t>
            </a:r>
          </a:p>
          <a:p>
            <a:r>
              <a:rPr lang="en-US" i="1">
                <a:latin typeface="Times New Roman" pitchFamily="18" charset="0"/>
                <a:cs typeface="Times New Roman" pitchFamily="18" charset="0"/>
              </a:rPr>
              <a:t>From G136; to praise (God): - praise.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Thayer’s Greek Definitions</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75000"/>
              </a:lnSpc>
            </a:pPr>
            <a:r>
              <a:rPr lang="en-US" sz="2800" b="1" dirty="0" smtClean="0">
                <a:latin typeface="Times New Roman" pitchFamily="18" charset="0"/>
                <a:cs typeface="Times New Roman" pitchFamily="18" charset="0"/>
              </a:rPr>
              <a:t>G134</a:t>
            </a:r>
          </a:p>
          <a:p>
            <a:pPr>
              <a:lnSpc>
                <a:spcPct val="75000"/>
              </a:lnSpc>
            </a:pPr>
            <a:r>
              <a:rPr lang="vi-VN" sz="2800" dirty="0" smtClean="0">
                <a:latin typeface="Times New Roman" pitchFamily="18" charset="0"/>
                <a:cs typeface="Times New Roman" pitchFamily="18" charset="0"/>
              </a:rPr>
              <a:t>αἰνέω</a:t>
            </a:r>
          </a:p>
          <a:p>
            <a:pPr>
              <a:lnSpc>
                <a:spcPct val="75000"/>
              </a:lnSpc>
            </a:pPr>
            <a:r>
              <a:rPr lang="en-US" sz="2800" dirty="0" err="1" smtClean="0">
                <a:latin typeface="Times New Roman" pitchFamily="18" charset="0"/>
                <a:cs typeface="Times New Roman" pitchFamily="18" charset="0"/>
              </a:rPr>
              <a:t>aineo</a:t>
            </a:r>
            <a:r>
              <a:rPr lang="en-US" sz="2800" dirty="0" smtClean="0">
                <a:latin typeface="Times New Roman" pitchFamily="18" charset="0"/>
                <a:cs typeface="Times New Roman" pitchFamily="18" charset="0"/>
              </a:rPr>
              <a:t>̄</a:t>
            </a:r>
          </a:p>
          <a:p>
            <a:pPr>
              <a:lnSpc>
                <a:spcPct val="75000"/>
              </a:lnSpc>
            </a:pPr>
            <a:r>
              <a:rPr lang="en-US" sz="2800" b="1" dirty="0" smtClean="0">
                <a:latin typeface="Times New Roman" pitchFamily="18" charset="0"/>
                <a:cs typeface="Times New Roman" pitchFamily="18" charset="0"/>
              </a:rPr>
              <a:t>Thayer Definition:</a:t>
            </a:r>
          </a:p>
          <a:p>
            <a:r>
              <a:rPr lang="en-US" sz="2800" dirty="0" smtClean="0">
                <a:latin typeface="Times New Roman" pitchFamily="18" charset="0"/>
                <a:cs typeface="Times New Roman" pitchFamily="18" charset="0"/>
              </a:rPr>
              <a:t>1) to praise, extol, to sing praises in </a:t>
            </a:r>
            <a:r>
              <a:rPr lang="en-US" sz="2800" dirty="0" err="1" smtClean="0">
                <a:latin typeface="Times New Roman" pitchFamily="18" charset="0"/>
                <a:cs typeface="Times New Roman" pitchFamily="18" charset="0"/>
              </a:rPr>
              <a:t>honour</a:t>
            </a:r>
            <a:r>
              <a:rPr lang="en-US" sz="2800" dirty="0" smtClean="0">
                <a:latin typeface="Times New Roman" pitchFamily="18" charset="0"/>
                <a:cs typeface="Times New Roman" pitchFamily="18" charset="0"/>
              </a:rPr>
              <a:t> to God</a:t>
            </a:r>
          </a:p>
          <a:p>
            <a:r>
              <a:rPr lang="en-US" sz="2800" dirty="0" smtClean="0">
                <a:latin typeface="Times New Roman" pitchFamily="18" charset="0"/>
                <a:cs typeface="Times New Roman" pitchFamily="18" charset="0"/>
              </a:rPr>
              <a:t>2) to allow, recommend</a:t>
            </a:r>
          </a:p>
          <a:p>
            <a:r>
              <a:rPr lang="en-US" sz="2800" dirty="0" smtClean="0">
                <a:latin typeface="Times New Roman" pitchFamily="18" charset="0"/>
                <a:cs typeface="Times New Roman" pitchFamily="18" charset="0"/>
              </a:rPr>
              <a:t>3) to promise or vow</a:t>
            </a:r>
          </a:p>
          <a:p>
            <a:pPr>
              <a:lnSpc>
                <a:spcPct val="75000"/>
              </a:lnSpc>
            </a:pPr>
            <a:r>
              <a:rPr lang="en-US" sz="2800" b="1" dirty="0" smtClean="0">
                <a:latin typeface="Times New Roman" pitchFamily="18" charset="0"/>
                <a:cs typeface="Times New Roman" pitchFamily="18" charset="0"/>
              </a:rPr>
              <a:t>Part of Speech: verb</a:t>
            </a:r>
          </a:p>
          <a:p>
            <a:pPr>
              <a:lnSpc>
                <a:spcPct val="75000"/>
              </a:lnSpc>
            </a:pPr>
            <a:r>
              <a:rPr lang="en-US" sz="2800" b="1" dirty="0" smtClean="0">
                <a:latin typeface="Times New Roman" pitchFamily="18" charset="0"/>
                <a:cs typeface="Times New Roman" pitchFamily="18" charset="0"/>
              </a:rPr>
              <a:t>A Related Word by Thayer’s/Strong’s Number: from G136</a:t>
            </a:r>
          </a:p>
          <a:p>
            <a:pPr>
              <a:lnSpc>
                <a:spcPct val="75000"/>
              </a:lnSpc>
            </a:pPr>
            <a:r>
              <a:rPr lang="en-US" sz="2800" b="1" dirty="0" smtClean="0">
                <a:latin typeface="Times New Roman" pitchFamily="18" charset="0"/>
                <a:cs typeface="Times New Roman" pitchFamily="18" charset="0"/>
              </a:rPr>
              <a:t>Citing in TDNT: 1:177, 27</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King James Concordance</a:t>
            </a:r>
            <a:endParaRPr lang="en-US" i="1" dirty="0">
              <a:latin typeface="Times New Roman" pitchFamily="18" charset="0"/>
              <a:cs typeface="Times New Roman" pitchFamily="18" charset="0"/>
            </a:endParaRPr>
          </a:p>
        </p:txBody>
      </p:sp>
      <p:sp>
        <p:nvSpPr>
          <p:cNvPr id="322563" name="Rectangle 3"/>
          <p:cNvSpPr>
            <a:spLocks noGrp="1" noChangeArrowheads="1"/>
          </p:cNvSpPr>
          <p:nvPr>
            <p:ph type="body" idx="1"/>
          </p:nvPr>
        </p:nvSpPr>
        <p:spPr/>
        <p:txBody>
          <a:bodyPr/>
          <a:lstStyle/>
          <a:p>
            <a:pPr>
              <a:lnSpc>
                <a:spcPct val="90000"/>
              </a:lnSpc>
            </a:pPr>
            <a:r>
              <a:rPr lang="en-US" sz="2800">
                <a:latin typeface="Times New Roman" pitchFamily="18" charset="0"/>
                <a:cs typeface="Times New Roman" pitchFamily="18" charset="0"/>
              </a:rPr>
              <a:t>G134</a:t>
            </a:r>
          </a:p>
          <a:p>
            <a:pPr>
              <a:lnSpc>
                <a:spcPct val="90000"/>
              </a:lnSpc>
            </a:pPr>
            <a:r>
              <a:rPr lang="en-US" sz="2800">
                <a:latin typeface="Times New Roman" pitchFamily="18" charset="0"/>
                <a:cs typeface="Times New Roman" pitchFamily="18" charset="0"/>
              </a:rPr>
              <a:t>αἰνέω</a:t>
            </a:r>
          </a:p>
          <a:p>
            <a:pPr>
              <a:lnSpc>
                <a:spcPct val="90000"/>
              </a:lnSpc>
            </a:pPr>
            <a:r>
              <a:rPr lang="en-US" sz="2800">
                <a:latin typeface="Times New Roman" pitchFamily="18" charset="0"/>
                <a:cs typeface="Times New Roman" pitchFamily="18" charset="0"/>
              </a:rPr>
              <a:t>aineō</a:t>
            </a:r>
          </a:p>
          <a:p>
            <a:pPr>
              <a:lnSpc>
                <a:spcPct val="90000"/>
              </a:lnSpc>
            </a:pPr>
            <a:r>
              <a:rPr lang="en-US" sz="2800">
                <a:latin typeface="Times New Roman" pitchFamily="18" charset="0"/>
                <a:cs typeface="Times New Roman" pitchFamily="18" charset="0"/>
              </a:rPr>
              <a:t>Total KJV Occurrences: 9</a:t>
            </a:r>
          </a:p>
          <a:p>
            <a:pPr>
              <a:lnSpc>
                <a:spcPct val="90000"/>
              </a:lnSpc>
            </a:pPr>
            <a:r>
              <a:rPr lang="en-US" sz="2800">
                <a:latin typeface="Times New Roman" pitchFamily="18" charset="0"/>
                <a:cs typeface="Times New Roman" pitchFamily="18" charset="0"/>
              </a:rPr>
              <a:t>praising, 6</a:t>
            </a:r>
          </a:p>
          <a:p>
            <a:pPr>
              <a:lnSpc>
                <a:spcPct val="90000"/>
              </a:lnSpc>
            </a:pPr>
            <a:r>
              <a:rPr lang="en-US" sz="2800" u="sng">
                <a:latin typeface="Times New Roman" pitchFamily="18" charset="0"/>
                <a:cs typeface="Times New Roman" pitchFamily="18" charset="0"/>
              </a:rPr>
              <a:t>Luk_2:13</a:t>
            </a: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Luk_2:20</a:t>
            </a: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Luk_24:53</a:t>
            </a: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Act_2:47</a:t>
            </a: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Act_3:8-9</a:t>
            </a:r>
            <a:r>
              <a:rPr lang="en-US" sz="2800">
                <a:latin typeface="Times New Roman" pitchFamily="18" charset="0"/>
                <a:cs typeface="Times New Roman" pitchFamily="18" charset="0"/>
              </a:rPr>
              <a:t> (2)</a:t>
            </a:r>
          </a:p>
          <a:p>
            <a:pPr>
              <a:lnSpc>
                <a:spcPct val="90000"/>
              </a:lnSpc>
            </a:pPr>
            <a:r>
              <a:rPr lang="en-US" sz="2800">
                <a:latin typeface="Times New Roman" pitchFamily="18" charset="0"/>
                <a:cs typeface="Times New Roman" pitchFamily="18" charset="0"/>
              </a:rPr>
              <a:t>praise, 3</a:t>
            </a:r>
          </a:p>
          <a:p>
            <a:pPr>
              <a:lnSpc>
                <a:spcPct val="90000"/>
              </a:lnSpc>
            </a:pPr>
            <a:r>
              <a:rPr lang="en-US" sz="2800" u="sng">
                <a:latin typeface="Times New Roman" pitchFamily="18" charset="0"/>
                <a:cs typeface="Times New Roman" pitchFamily="18" charset="0"/>
              </a:rPr>
              <a:t>Luk_19:37</a:t>
            </a: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Rom_15:11</a:t>
            </a:r>
            <a:r>
              <a:rPr lang="en-US" sz="2800">
                <a:latin typeface="Times New Roman" pitchFamily="18" charset="0"/>
                <a:cs typeface="Times New Roman" pitchFamily="18" charset="0"/>
              </a:rPr>
              <a:t>, </a:t>
            </a:r>
            <a:r>
              <a:rPr lang="en-US" sz="2800" u="sng">
                <a:latin typeface="Times New Roman" pitchFamily="18" charset="0"/>
                <a:cs typeface="Times New Roman" pitchFamily="18" charset="0"/>
              </a:rPr>
              <a:t>Rev_19:5</a:t>
            </a:r>
            <a:endParaRPr lang="en-US" sz="2800">
              <a:latin typeface="Times New Roman" pitchFamily="18" charset="0"/>
              <a:cs typeface="Times New Roman" pitchFamily="18"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King James Concordance</a:t>
            </a:r>
            <a:endParaRPr lang="en-US" i="1" dirty="0">
              <a:latin typeface="Times New Roman" pitchFamily="18" charset="0"/>
              <a:cs typeface="Times New Roman" pitchFamily="18" charset="0"/>
            </a:endParaRPr>
          </a:p>
        </p:txBody>
      </p:sp>
      <p:sp>
        <p:nvSpPr>
          <p:cNvPr id="323587" name="Rectangle 3"/>
          <p:cNvSpPr>
            <a:spLocks noGrp="1" noChangeArrowheads="1"/>
          </p:cNvSpPr>
          <p:nvPr>
            <p:ph type="body" idx="1"/>
          </p:nvPr>
        </p:nvSpPr>
        <p:spPr/>
        <p:txBody>
          <a:bodyPr/>
          <a:lstStyle/>
          <a:p>
            <a:r>
              <a:rPr lang="en-US">
                <a:latin typeface="Times New Roman" pitchFamily="18" charset="0"/>
                <a:cs typeface="Times New Roman" pitchFamily="18" charset="0"/>
              </a:rPr>
              <a:t>G136</a:t>
            </a:r>
          </a:p>
          <a:p>
            <a:r>
              <a:rPr lang="en-US">
                <a:latin typeface="Times New Roman" pitchFamily="18" charset="0"/>
                <a:cs typeface="Times New Roman" pitchFamily="18" charset="0"/>
              </a:rPr>
              <a:t>αἶνος</a:t>
            </a:r>
          </a:p>
          <a:p>
            <a:r>
              <a:rPr lang="en-US">
                <a:latin typeface="Times New Roman" pitchFamily="18" charset="0"/>
                <a:cs typeface="Times New Roman" pitchFamily="18" charset="0"/>
              </a:rPr>
              <a:t>ainos</a:t>
            </a:r>
          </a:p>
          <a:p>
            <a:r>
              <a:rPr lang="en-US">
                <a:latin typeface="Times New Roman" pitchFamily="18" charset="0"/>
                <a:cs typeface="Times New Roman" pitchFamily="18" charset="0"/>
              </a:rPr>
              <a:t>Total KJV Occurrences: 2</a:t>
            </a:r>
          </a:p>
          <a:p>
            <a:r>
              <a:rPr lang="en-US">
                <a:latin typeface="Times New Roman" pitchFamily="18" charset="0"/>
                <a:cs typeface="Times New Roman" pitchFamily="18" charset="0"/>
              </a:rPr>
              <a:t>praise, 2</a:t>
            </a:r>
          </a:p>
          <a:p>
            <a:r>
              <a:rPr lang="en-US" u="sng">
                <a:latin typeface="Times New Roman" pitchFamily="18" charset="0"/>
                <a:cs typeface="Times New Roman" pitchFamily="18" charset="0"/>
              </a:rPr>
              <a:t>Mat_21:16</a:t>
            </a:r>
            <a:r>
              <a:rPr lang="en-US">
                <a:latin typeface="Times New Roman" pitchFamily="18" charset="0"/>
                <a:cs typeface="Times New Roman" pitchFamily="18" charset="0"/>
              </a:rPr>
              <a:t>, </a:t>
            </a:r>
            <a:r>
              <a:rPr lang="en-US" u="sng">
                <a:latin typeface="Times New Roman" pitchFamily="18" charset="0"/>
                <a:cs typeface="Times New Roman" pitchFamily="18" charset="0"/>
              </a:rPr>
              <a:t>Luk_18:43</a:t>
            </a:r>
            <a:endParaRPr lang="en-US">
              <a:latin typeface="Times New Roman" pitchFamily="18" charset="0"/>
              <a:cs typeface="Times New Roman" pitchFamily="18"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p:txBody>
          <a:bodyPr/>
          <a:lstStyle/>
          <a:p>
            <a:r>
              <a:rPr lang="en-US"/>
              <a:t>Revelation 19.5  Webster</a:t>
            </a:r>
          </a:p>
        </p:txBody>
      </p:sp>
      <p:sp>
        <p:nvSpPr>
          <p:cNvPr id="324611" name="Rectangle 3"/>
          <p:cNvSpPr>
            <a:spLocks noGrp="1" noChangeArrowheads="1"/>
          </p:cNvSpPr>
          <p:nvPr>
            <p:ph type="body" idx="1"/>
          </p:nvPr>
        </p:nvSpPr>
        <p:spPr/>
        <p:txBody>
          <a:bodyPr/>
          <a:lstStyle/>
          <a:p>
            <a:pPr>
              <a:lnSpc>
                <a:spcPct val="80000"/>
              </a:lnSpc>
            </a:pPr>
            <a:r>
              <a:rPr lang="en-US" sz="1600" b="1" dirty="0"/>
              <a:t>Praise</a:t>
            </a:r>
            <a:endParaRPr lang="en-US" sz="1600" dirty="0"/>
          </a:p>
          <a:p>
            <a:pPr>
              <a:lnSpc>
                <a:spcPct val="80000"/>
              </a:lnSpc>
            </a:pPr>
            <a:r>
              <a:rPr lang="en-US" sz="1600" b="1" dirty="0"/>
              <a:t>PRAISE</a:t>
            </a:r>
            <a:r>
              <a:rPr lang="en-US" sz="1600" dirty="0"/>
              <a:t>, n. s as z. [L. </a:t>
            </a:r>
            <a:r>
              <a:rPr lang="en-US" sz="1600" dirty="0" err="1"/>
              <a:t>pretium</a:t>
            </a:r>
            <a:r>
              <a:rPr lang="en-US" sz="1600" dirty="0"/>
              <a:t>.]</a:t>
            </a:r>
          </a:p>
          <a:p>
            <a:pPr>
              <a:lnSpc>
                <a:spcPct val="80000"/>
              </a:lnSpc>
            </a:pPr>
            <a:endParaRPr lang="en-US" sz="800" dirty="0"/>
          </a:p>
          <a:p>
            <a:pPr>
              <a:lnSpc>
                <a:spcPct val="80000"/>
              </a:lnSpc>
            </a:pPr>
            <a:r>
              <a:rPr lang="en-US" sz="1050" dirty="0">
                <a:latin typeface="Times New Roman" pitchFamily="18" charset="0"/>
                <a:cs typeface="Times New Roman" pitchFamily="18" charset="0"/>
              </a:rPr>
              <a:t>1. Commendation bestowed on a person for his personal virtues or worthy actions, on meritorious actions themselves, or on any thing valuable; approbation expressed in words or song. Praise may be expressed by an individual, and in this circumstance differs from fame, renown, and celebrity, which are the expression of the approbation of numbers, or public commendation. When praise is applied to the expression of public approbation, it may be synonymous with renown, or nearly so. A man may deserve the praise of an individual, or of a nation</a:t>
            </a:r>
            <a:r>
              <a:rPr lang="en-US" sz="1050" dirty="0" smtClean="0">
                <a:latin typeface="Times New Roman" pitchFamily="18" charset="0"/>
                <a:cs typeface="Times New Roman" pitchFamily="18" charset="0"/>
              </a:rPr>
              <a:t>.</a:t>
            </a: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There are men who always confound the praise of goodness with the practice</a:t>
            </a:r>
            <a:r>
              <a:rPr lang="en-US" sz="1050" dirty="0" smtClean="0">
                <a:latin typeface="Times New Roman" pitchFamily="18" charset="0"/>
                <a:cs typeface="Times New Roman" pitchFamily="18" charset="0"/>
              </a:rPr>
              <a:t>.</a:t>
            </a:r>
          </a:p>
          <a:p>
            <a:pPr marL="0" indent="0">
              <a:lnSpc>
                <a:spcPct val="80000"/>
              </a:lnSpc>
              <a:buNone/>
            </a:pPr>
            <a:endParaRPr lang="en-US" sz="1050" dirty="0" smtClean="0">
              <a:latin typeface="Times New Roman" pitchFamily="18" charset="0"/>
              <a:cs typeface="Times New Roman" pitchFamily="18" charset="0"/>
            </a:endParaRPr>
          </a:p>
          <a:p>
            <a:pPr>
              <a:lnSpc>
                <a:spcPct val="80000"/>
              </a:lnSpc>
            </a:pPr>
            <a:r>
              <a:rPr lang="en-US" sz="1050" dirty="0" smtClean="0">
                <a:latin typeface="Times New Roman" pitchFamily="18" charset="0"/>
                <a:cs typeface="Times New Roman" pitchFamily="18" charset="0"/>
              </a:rPr>
              <a:t>2</a:t>
            </a:r>
            <a:r>
              <a:rPr lang="en-US" sz="1050" dirty="0">
                <a:latin typeface="Times New Roman" pitchFamily="18" charset="0"/>
                <a:cs typeface="Times New Roman" pitchFamily="18" charset="0"/>
              </a:rPr>
              <a:t>. The expression of gratitude for personal favors conferred; a glorifying or extolling</a:t>
            </a:r>
            <a:r>
              <a:rPr lang="en-US" sz="1050" dirty="0" smtClean="0">
                <a:latin typeface="Times New Roman" pitchFamily="18" charset="0"/>
                <a:cs typeface="Times New Roman" pitchFamily="18" charset="0"/>
              </a:rPr>
              <a:t>.</a:t>
            </a:r>
            <a:endParaRPr lang="en-US" sz="1050" dirty="0">
              <a:latin typeface="Times New Roman" pitchFamily="18" charset="0"/>
              <a:cs typeface="Times New Roman" pitchFamily="18" charset="0"/>
            </a:endParaRPr>
          </a:p>
          <a:p>
            <a:pPr>
              <a:lnSpc>
                <a:spcPct val="80000"/>
              </a:lnSpc>
            </a:pPr>
            <a:r>
              <a:rPr lang="en-US" sz="1050" dirty="0" smtClean="0">
                <a:latin typeface="Times New Roman" pitchFamily="18" charset="0"/>
                <a:cs typeface="Times New Roman" pitchFamily="18" charset="0"/>
              </a:rPr>
              <a:t>He </a:t>
            </a:r>
            <a:r>
              <a:rPr lang="en-US" sz="1050" dirty="0">
                <a:latin typeface="Times New Roman" pitchFamily="18" charset="0"/>
                <a:cs typeface="Times New Roman" pitchFamily="18" charset="0"/>
              </a:rPr>
              <a:t>hath put a new song into my mouth, even praise to our God. </a:t>
            </a:r>
            <a:r>
              <a:rPr lang="en-US" sz="1050" dirty="0" err="1">
                <a:latin typeface="Times New Roman" pitchFamily="18" charset="0"/>
                <a:cs typeface="Times New Roman" pitchFamily="18" charset="0"/>
              </a:rPr>
              <a:t>Psa</a:t>
            </a:r>
            <a:r>
              <a:rPr lang="en-US" sz="1050" dirty="0">
                <a:latin typeface="Times New Roman" pitchFamily="18" charset="0"/>
                <a:cs typeface="Times New Roman" pitchFamily="18" charset="0"/>
              </a:rPr>
              <a:t> 40.</a:t>
            </a:r>
          </a:p>
          <a:p>
            <a:pPr>
              <a:lnSpc>
                <a:spcPct val="80000"/>
              </a:lnSpc>
            </a:pP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3. The object, ground or reason of praise</a:t>
            </a:r>
            <a:r>
              <a:rPr lang="en-US" sz="1050" dirty="0" smtClean="0">
                <a:latin typeface="Times New Roman" pitchFamily="18" charset="0"/>
                <a:cs typeface="Times New Roman" pitchFamily="18" charset="0"/>
              </a:rPr>
              <a:t>.</a:t>
            </a: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He is thy </a:t>
            </a:r>
            <a:r>
              <a:rPr lang="en-US" sz="1050" dirty="0" err="1">
                <a:latin typeface="Times New Roman" pitchFamily="18" charset="0"/>
                <a:cs typeface="Times New Roman" pitchFamily="18" charset="0"/>
              </a:rPr>
              <a:t>praise,and</a:t>
            </a:r>
            <a:r>
              <a:rPr lang="en-US" sz="1050" dirty="0">
                <a:latin typeface="Times New Roman" pitchFamily="18" charset="0"/>
                <a:cs typeface="Times New Roman" pitchFamily="18" charset="0"/>
              </a:rPr>
              <a:t> he is thy God. </a:t>
            </a:r>
            <a:r>
              <a:rPr lang="en-US" sz="1050" dirty="0" err="1">
                <a:latin typeface="Times New Roman" pitchFamily="18" charset="0"/>
                <a:cs typeface="Times New Roman" pitchFamily="18" charset="0"/>
              </a:rPr>
              <a:t>Deu</a:t>
            </a:r>
            <a:r>
              <a:rPr lang="en-US" sz="1050" dirty="0">
                <a:latin typeface="Times New Roman" pitchFamily="18" charset="0"/>
                <a:cs typeface="Times New Roman" pitchFamily="18" charset="0"/>
              </a:rPr>
              <a:t> 10. </a:t>
            </a:r>
          </a:p>
          <a:p>
            <a:pPr>
              <a:lnSpc>
                <a:spcPct val="80000"/>
              </a:lnSpc>
            </a:pPr>
            <a:endParaRPr lang="en-US" sz="1050" dirty="0">
              <a:latin typeface="Times New Roman" pitchFamily="18" charset="0"/>
              <a:cs typeface="Times New Roman" pitchFamily="18" charset="0"/>
            </a:endParaRPr>
          </a:p>
          <a:p>
            <a:pPr>
              <a:lnSpc>
                <a:spcPct val="80000"/>
              </a:lnSpc>
            </a:pPr>
            <a:r>
              <a:rPr lang="en-US" sz="1050" b="1" dirty="0">
                <a:latin typeface="Times New Roman" pitchFamily="18" charset="0"/>
                <a:cs typeface="Times New Roman" pitchFamily="18" charset="0"/>
              </a:rPr>
              <a:t>PRAISE</a:t>
            </a:r>
            <a:r>
              <a:rPr lang="en-US" sz="1050" dirty="0">
                <a:latin typeface="Times New Roman" pitchFamily="18" charset="0"/>
                <a:cs typeface="Times New Roman" pitchFamily="18" charset="0"/>
              </a:rPr>
              <a:t>, </a:t>
            </a:r>
            <a:r>
              <a:rPr lang="en-US" sz="1050" dirty="0" err="1">
                <a:latin typeface="Times New Roman" pitchFamily="18" charset="0"/>
                <a:cs typeface="Times New Roman" pitchFamily="18" charset="0"/>
              </a:rPr>
              <a:t>v.t</a:t>
            </a:r>
            <a:r>
              <a:rPr lang="en-US" sz="1050" dirty="0">
                <a:latin typeface="Times New Roman" pitchFamily="18" charset="0"/>
                <a:cs typeface="Times New Roman" pitchFamily="18" charset="0"/>
              </a:rPr>
              <a:t>. [L. </a:t>
            </a:r>
            <a:r>
              <a:rPr lang="en-US" sz="1050" dirty="0" err="1">
                <a:latin typeface="Times New Roman" pitchFamily="18" charset="0"/>
                <a:cs typeface="Times New Roman" pitchFamily="18" charset="0"/>
              </a:rPr>
              <a:t>tollo</a:t>
            </a:r>
            <a:r>
              <a:rPr lang="en-US" sz="1050" dirty="0">
                <a:latin typeface="Times New Roman" pitchFamily="18" charset="0"/>
                <a:cs typeface="Times New Roman" pitchFamily="18" charset="0"/>
              </a:rPr>
              <a:t>, </a:t>
            </a:r>
            <a:r>
              <a:rPr lang="en-US" sz="1050" dirty="0" err="1">
                <a:latin typeface="Times New Roman" pitchFamily="18" charset="0"/>
                <a:cs typeface="Times New Roman" pitchFamily="18" charset="0"/>
              </a:rPr>
              <a:t>extollo</a:t>
            </a:r>
            <a:r>
              <a:rPr lang="en-US" sz="1050" dirty="0">
                <a:latin typeface="Times New Roman" pitchFamily="18" charset="0"/>
                <a:cs typeface="Times New Roman" pitchFamily="18" charset="0"/>
              </a:rPr>
              <a:t>; </a:t>
            </a:r>
            <a:r>
              <a:rPr lang="en-US" sz="1050" dirty="0" err="1">
                <a:latin typeface="Times New Roman" pitchFamily="18" charset="0"/>
                <a:cs typeface="Times New Roman" pitchFamily="18" charset="0"/>
              </a:rPr>
              <a:t>pretium</a:t>
            </a:r>
            <a:r>
              <a:rPr lang="en-US" sz="1050" dirty="0">
                <a:latin typeface="Times New Roman" pitchFamily="18" charset="0"/>
                <a:cs typeface="Times New Roman" pitchFamily="18" charset="0"/>
              </a:rPr>
              <a:t>.]</a:t>
            </a:r>
          </a:p>
          <a:p>
            <a:pPr>
              <a:lnSpc>
                <a:spcPct val="80000"/>
              </a:lnSpc>
            </a:pP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1. To commend; to applaud; to express approbation of personal worth or actions</a:t>
            </a:r>
            <a:r>
              <a:rPr lang="en-US" sz="1050" dirty="0" smtClean="0">
                <a:latin typeface="Times New Roman" pitchFamily="18" charset="0"/>
                <a:cs typeface="Times New Roman" pitchFamily="18" charset="0"/>
              </a:rPr>
              <a:t>.</a:t>
            </a: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We praise not Hector, though his name we </a:t>
            </a:r>
            <a:r>
              <a:rPr lang="en-US" sz="1050" dirty="0" smtClean="0">
                <a:latin typeface="Times New Roman" pitchFamily="18" charset="0"/>
                <a:cs typeface="Times New Roman" pitchFamily="18" charset="0"/>
              </a:rPr>
              <a:t>know</a:t>
            </a: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Is great in arms; 'tis hard to praise a foe.</a:t>
            </a:r>
          </a:p>
          <a:p>
            <a:pPr>
              <a:lnSpc>
                <a:spcPct val="80000"/>
              </a:lnSpc>
            </a:pP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2. To extol in words or song; to magnify; to glorify on account of perfections or excellent works</a:t>
            </a:r>
            <a:r>
              <a:rPr lang="en-US" sz="1050" dirty="0" smtClean="0">
                <a:latin typeface="Times New Roman" pitchFamily="18" charset="0"/>
                <a:cs typeface="Times New Roman" pitchFamily="18" charset="0"/>
              </a:rPr>
              <a:t>.</a:t>
            </a: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Praise him, all his angels, praise ye him, all his hosts. </a:t>
            </a:r>
            <a:r>
              <a:rPr lang="en-US" sz="1050" dirty="0" err="1">
                <a:latin typeface="Times New Roman" pitchFamily="18" charset="0"/>
                <a:cs typeface="Times New Roman" pitchFamily="18" charset="0"/>
              </a:rPr>
              <a:t>Psa</a:t>
            </a:r>
            <a:r>
              <a:rPr lang="en-US" sz="1050" dirty="0">
                <a:latin typeface="Times New Roman" pitchFamily="18" charset="0"/>
                <a:cs typeface="Times New Roman" pitchFamily="18" charset="0"/>
              </a:rPr>
              <a:t> 148.</a:t>
            </a:r>
          </a:p>
          <a:p>
            <a:pPr>
              <a:lnSpc>
                <a:spcPct val="80000"/>
              </a:lnSpc>
            </a:pP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3. To express gratitude for personal favors. </a:t>
            </a:r>
            <a:r>
              <a:rPr lang="en-US" sz="1050" dirty="0" err="1">
                <a:latin typeface="Times New Roman" pitchFamily="18" charset="0"/>
                <a:cs typeface="Times New Roman" pitchFamily="18" charset="0"/>
              </a:rPr>
              <a:t>Psa</a:t>
            </a:r>
            <a:r>
              <a:rPr lang="en-US" sz="1050" dirty="0">
                <a:latin typeface="Times New Roman" pitchFamily="18" charset="0"/>
                <a:cs typeface="Times New Roman" pitchFamily="18" charset="0"/>
              </a:rPr>
              <a:t> 138.</a:t>
            </a:r>
          </a:p>
          <a:p>
            <a:pPr>
              <a:lnSpc>
                <a:spcPct val="80000"/>
              </a:lnSpc>
            </a:pP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4. To do honor to; to display the excellence of</a:t>
            </a:r>
            <a:r>
              <a:rPr lang="en-US" sz="1050" dirty="0" smtClean="0">
                <a:latin typeface="Times New Roman" pitchFamily="18" charset="0"/>
                <a:cs typeface="Times New Roman" pitchFamily="18" charset="0"/>
              </a:rPr>
              <a:t>.</a:t>
            </a:r>
            <a:endParaRPr lang="en-US" sz="1050" dirty="0">
              <a:latin typeface="Times New Roman" pitchFamily="18" charset="0"/>
              <a:cs typeface="Times New Roman" pitchFamily="18" charset="0"/>
            </a:endParaRPr>
          </a:p>
          <a:p>
            <a:pPr>
              <a:lnSpc>
                <a:spcPct val="80000"/>
              </a:lnSpc>
            </a:pPr>
            <a:r>
              <a:rPr lang="en-US" sz="1050" dirty="0">
                <a:latin typeface="Times New Roman" pitchFamily="18" charset="0"/>
                <a:cs typeface="Times New Roman" pitchFamily="18" charset="0"/>
              </a:rPr>
              <a:t>All thy works shall praise thee, O Lord. </a:t>
            </a:r>
            <a:r>
              <a:rPr lang="en-US" sz="1050" dirty="0" err="1">
                <a:latin typeface="Times New Roman" pitchFamily="18" charset="0"/>
                <a:cs typeface="Times New Roman" pitchFamily="18" charset="0"/>
              </a:rPr>
              <a:t>Psa</a:t>
            </a:r>
            <a:r>
              <a:rPr lang="en-US" sz="1050" dirty="0">
                <a:latin typeface="Times New Roman" pitchFamily="18" charset="0"/>
                <a:cs typeface="Times New Roman" pitchFamily="18" charset="0"/>
              </a:rPr>
              <a:t> 145.</a:t>
            </a:r>
          </a:p>
          <a:p>
            <a:pPr>
              <a:lnSpc>
                <a:spcPct val="80000"/>
              </a:lnSpc>
            </a:pPr>
            <a:endParaRPr lang="en-US" sz="8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p:txBody>
          <a:bodyPr/>
          <a:lstStyle/>
          <a:p>
            <a:r>
              <a:rPr lang="en-US" i="1">
                <a:latin typeface="Times New Roman" pitchFamily="18" charset="0"/>
                <a:cs typeface="Times New Roman" pitchFamily="18" charset="0"/>
              </a:rPr>
              <a:t>I Peter 1.7; 4.11  Strong</a:t>
            </a:r>
          </a:p>
        </p:txBody>
      </p:sp>
      <p:sp>
        <p:nvSpPr>
          <p:cNvPr id="325635" name="Rectangle 3"/>
          <p:cNvSpPr>
            <a:spLocks noGrp="1" noChangeArrowheads="1"/>
          </p:cNvSpPr>
          <p:nvPr>
            <p:ph type="body" idx="1"/>
          </p:nvPr>
        </p:nvSpPr>
        <p:spPr/>
        <p:txBody>
          <a:bodyPr/>
          <a:lstStyle/>
          <a:p>
            <a:r>
              <a:rPr lang="en-US" b="1"/>
              <a:t>G1391</a:t>
            </a:r>
            <a:endParaRPr lang="en-US"/>
          </a:p>
          <a:p>
            <a:r>
              <a:rPr lang="en-US">
                <a:latin typeface="Times New Roman" pitchFamily="18" charset="0"/>
                <a:cs typeface="Times New Roman" pitchFamily="18" charset="0"/>
              </a:rPr>
              <a:t>δόξα</a:t>
            </a:r>
          </a:p>
          <a:p>
            <a:r>
              <a:rPr lang="en-US"/>
              <a:t>doxa</a:t>
            </a:r>
          </a:p>
          <a:p>
            <a:r>
              <a:rPr lang="en-US" i="1"/>
              <a:t>dox'-ah</a:t>
            </a:r>
            <a:endParaRPr lang="en-US"/>
          </a:p>
          <a:p>
            <a:r>
              <a:rPr lang="en-US" i="1">
                <a:latin typeface="Times New Roman" pitchFamily="18" charset="0"/>
                <a:cs typeface="Times New Roman" pitchFamily="18" charset="0"/>
              </a:rPr>
              <a:t>From the base of G1380; glory (as very apparent), in a wide application (literally or figuratively, objectively or subjectively): - dignity, glory (-ious), honour, praise, worship.</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Webster’s 1828 Dictionary cont.</a:t>
            </a:r>
            <a:endParaRPr lang="en-US" dirty="0"/>
          </a:p>
        </p:txBody>
      </p:sp>
      <p:sp>
        <p:nvSpPr>
          <p:cNvPr id="3" name="Content Placeholder 2"/>
          <p:cNvSpPr>
            <a:spLocks noGrp="1"/>
          </p:cNvSpPr>
          <p:nvPr>
            <p:ph idx="1"/>
          </p:nvPr>
        </p:nvSpPr>
        <p:spPr>
          <a:xfrm>
            <a:off x="457200" y="1905000"/>
            <a:ext cx="8229600" cy="4221163"/>
          </a:xfrm>
        </p:spPr>
        <p:txBody>
          <a:bodyPr/>
          <a:lstStyle/>
          <a:p>
            <a:r>
              <a:rPr lang="en-US" dirty="0" smtClean="0">
                <a:latin typeface="Times New Roman" pitchFamily="18" charset="0"/>
                <a:cs typeface="Times New Roman" pitchFamily="18" charset="0"/>
              </a:rPr>
              <a:t>Praise him, all his angels, praise ye him, all his hosts. </a:t>
            </a:r>
            <a:r>
              <a:rPr lang="en-US" dirty="0" err="1" smtClean="0">
                <a:latin typeface="Times New Roman" pitchFamily="18" charset="0"/>
                <a:cs typeface="Times New Roman" pitchFamily="18" charset="0"/>
              </a:rPr>
              <a:t>Psa</a:t>
            </a:r>
            <a:r>
              <a:rPr lang="en-US" dirty="0" smtClean="0">
                <a:latin typeface="Times New Roman" pitchFamily="18" charset="0"/>
                <a:cs typeface="Times New Roman" pitchFamily="18" charset="0"/>
              </a:rPr>
              <a:t> 148.</a:t>
            </a:r>
          </a:p>
          <a:p>
            <a:r>
              <a:rPr lang="en-US" dirty="0" smtClean="0">
                <a:latin typeface="Times New Roman" pitchFamily="18" charset="0"/>
                <a:cs typeface="Times New Roman" pitchFamily="18" charset="0"/>
              </a:rPr>
              <a:t>3. To express gratitude for personal favors. </a:t>
            </a:r>
            <a:r>
              <a:rPr lang="en-US" dirty="0" err="1" smtClean="0">
                <a:latin typeface="Times New Roman" pitchFamily="18" charset="0"/>
                <a:cs typeface="Times New Roman" pitchFamily="18" charset="0"/>
              </a:rPr>
              <a:t>Psa</a:t>
            </a:r>
            <a:r>
              <a:rPr lang="en-US" dirty="0" smtClean="0">
                <a:latin typeface="Times New Roman" pitchFamily="18" charset="0"/>
                <a:cs typeface="Times New Roman" pitchFamily="18" charset="0"/>
              </a:rPr>
              <a:t> 138.</a:t>
            </a:r>
          </a:p>
          <a:p>
            <a:r>
              <a:rPr lang="en-US" dirty="0" smtClean="0">
                <a:latin typeface="Times New Roman" pitchFamily="18" charset="0"/>
                <a:cs typeface="Times New Roman" pitchFamily="18" charset="0"/>
              </a:rPr>
              <a:t>4. To do honor to; to display the excellence of.</a:t>
            </a:r>
          </a:p>
          <a:p>
            <a:r>
              <a:rPr lang="en-US" dirty="0" smtClean="0">
                <a:latin typeface="Times New Roman" pitchFamily="18" charset="0"/>
                <a:cs typeface="Times New Roman" pitchFamily="18" charset="0"/>
              </a:rPr>
              <a:t>All thy works shall praise thee, O Lord. </a:t>
            </a:r>
            <a:r>
              <a:rPr lang="en-US" dirty="0" err="1" smtClean="0">
                <a:latin typeface="Times New Roman" pitchFamily="18" charset="0"/>
                <a:cs typeface="Times New Roman" pitchFamily="18" charset="0"/>
              </a:rPr>
              <a:t>Psa</a:t>
            </a:r>
            <a:r>
              <a:rPr lang="en-US" dirty="0" smtClean="0">
                <a:latin typeface="Times New Roman" pitchFamily="18" charset="0"/>
                <a:cs typeface="Times New Roman" pitchFamily="18" charset="0"/>
              </a:rPr>
              <a:t> 145.</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p:txBody>
          <a:bodyPr/>
          <a:lstStyle/>
          <a:p>
            <a:r>
              <a:rPr lang="en-US" i="1">
                <a:latin typeface="Times New Roman" pitchFamily="18" charset="0"/>
                <a:cs typeface="Times New Roman" pitchFamily="18" charset="0"/>
              </a:rPr>
              <a:t>No Valleys – No Mountains</a:t>
            </a:r>
          </a:p>
        </p:txBody>
      </p:sp>
      <p:sp>
        <p:nvSpPr>
          <p:cNvPr id="328707" name="Rectangle 3"/>
          <p:cNvSpPr>
            <a:spLocks noGrp="1" noChangeArrowheads="1"/>
          </p:cNvSpPr>
          <p:nvPr>
            <p:ph type="body" idx="1"/>
          </p:nvPr>
        </p:nvSpPr>
        <p:spPr/>
        <p:txBody>
          <a:bodyPr/>
          <a:lstStyle/>
          <a:p>
            <a:pPr>
              <a:lnSpc>
                <a:spcPct val="90000"/>
              </a:lnSpc>
            </a:pPr>
            <a:r>
              <a:rPr lang="en-US" i="1">
                <a:latin typeface="Times New Roman" pitchFamily="18" charset="0"/>
                <a:cs typeface="Times New Roman" pitchFamily="18" charset="0"/>
              </a:rPr>
              <a:t>There are those who take the word praise and believe it to mean worship.</a:t>
            </a:r>
          </a:p>
          <a:p>
            <a:pPr>
              <a:lnSpc>
                <a:spcPct val="90000"/>
              </a:lnSpc>
            </a:pPr>
            <a:r>
              <a:rPr lang="en-US" i="1">
                <a:latin typeface="Times New Roman" pitchFamily="18" charset="0"/>
                <a:cs typeface="Times New Roman" pitchFamily="18" charset="0"/>
              </a:rPr>
              <a:t>Praise is exaltation; worship is to bow down</a:t>
            </a:r>
          </a:p>
          <a:p>
            <a:pPr>
              <a:lnSpc>
                <a:spcPct val="90000"/>
              </a:lnSpc>
            </a:pPr>
            <a:r>
              <a:rPr lang="en-US" i="1">
                <a:latin typeface="Times New Roman" pitchFamily="18" charset="0"/>
                <a:cs typeface="Times New Roman" pitchFamily="18" charset="0"/>
              </a:rPr>
              <a:t>I do not believe one can be in exaltation while bowing down or vice versa.</a:t>
            </a:r>
          </a:p>
          <a:p>
            <a:pPr>
              <a:lnSpc>
                <a:spcPct val="90000"/>
              </a:lnSpc>
            </a:pPr>
            <a:r>
              <a:rPr lang="en-US" i="1">
                <a:latin typeface="Times New Roman" pitchFamily="18" charset="0"/>
                <a:cs typeface="Times New Roman" pitchFamily="18" charset="0"/>
              </a:rPr>
              <a:t>There are those who desire to do the worldly dance in their “buildings” and believe themselves to be David: bringing the Ark of the Covenant home.</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p:txBody>
          <a:bodyPr/>
          <a:lstStyle/>
          <a:p>
            <a:endParaRPr lang="en-US"/>
          </a:p>
        </p:txBody>
      </p:sp>
      <p:sp>
        <p:nvSpPr>
          <p:cNvPr id="329731" name="Rectangle 3"/>
          <p:cNvSpPr>
            <a:spLocks noGrp="1" noChangeArrowheads="1"/>
          </p:cNvSpPr>
          <p:nvPr>
            <p:ph type="body" idx="1"/>
          </p:nvPr>
        </p:nvSpPr>
        <p:spPr/>
        <p:txBody>
          <a:bodyPr/>
          <a:lstStyle/>
          <a:p>
            <a:pPr>
              <a:lnSpc>
                <a:spcPct val="90000"/>
              </a:lnSpc>
            </a:pPr>
            <a:r>
              <a:rPr lang="en-US" sz="2400" i="1">
                <a:latin typeface="Times New Roman" pitchFamily="18" charset="0"/>
                <a:cs typeface="Times New Roman" pitchFamily="18" charset="0"/>
              </a:rPr>
              <a:t>There are those who scream and dance around the church calling it worship.</a:t>
            </a:r>
          </a:p>
          <a:p>
            <a:pPr>
              <a:lnSpc>
                <a:spcPct val="90000"/>
              </a:lnSpc>
            </a:pPr>
            <a:r>
              <a:rPr lang="en-US" sz="2400" i="1">
                <a:latin typeface="Times New Roman" pitchFamily="18" charset="0"/>
                <a:cs typeface="Times New Roman" pitchFamily="18" charset="0"/>
              </a:rPr>
              <a:t>They care not about holiness – nor it is mentioned</a:t>
            </a:r>
          </a:p>
          <a:p>
            <a:pPr>
              <a:lnSpc>
                <a:spcPct val="90000"/>
              </a:lnSpc>
            </a:pPr>
            <a:r>
              <a:rPr lang="en-US" sz="2400" i="1">
                <a:latin typeface="Times New Roman" pitchFamily="18" charset="0"/>
                <a:cs typeface="Times New Roman" pitchFamily="18" charset="0"/>
              </a:rPr>
              <a:t>They care not about people coming inappropriately dressed for the Lord and they are placed as leaders though dressed very skimpy or even vulgar – just dance so all can see you</a:t>
            </a:r>
          </a:p>
          <a:p>
            <a:pPr>
              <a:lnSpc>
                <a:spcPct val="90000"/>
              </a:lnSpc>
            </a:pPr>
            <a:r>
              <a:rPr lang="en-US" sz="2400" i="1">
                <a:latin typeface="Times New Roman" pitchFamily="18" charset="0"/>
                <a:cs typeface="Times New Roman" pitchFamily="18" charset="0"/>
              </a:rPr>
              <a:t>Remember worship is to be given to the Lord God Almighty – not a feel good experience for you to go back into the world empty.</a:t>
            </a:r>
          </a:p>
          <a:p>
            <a:pPr>
              <a:lnSpc>
                <a:spcPct val="90000"/>
              </a:lnSpc>
            </a:pPr>
            <a:r>
              <a:rPr lang="en-US" sz="2400" i="1">
                <a:latin typeface="Times New Roman" pitchFamily="18" charset="0"/>
                <a:cs typeface="Times New Roman" pitchFamily="18" charset="0"/>
              </a:rPr>
              <a:t>We are to come into His presence with singing.</a:t>
            </a:r>
          </a:p>
          <a:p>
            <a:pPr>
              <a:lnSpc>
                <a:spcPct val="90000"/>
              </a:lnSpc>
            </a:pPr>
            <a:r>
              <a:rPr lang="en-US" sz="2400" i="1">
                <a:latin typeface="Times New Roman" pitchFamily="18" charset="0"/>
                <a:cs typeface="Times New Roman" pitchFamily="18" charset="0"/>
              </a:rPr>
              <a:t>Oh, that today people would want the glory of the Lord to come down.</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p:txBody>
          <a:bodyPr/>
          <a:lstStyle/>
          <a:p>
            <a:endParaRPr lang="en-US"/>
          </a:p>
        </p:txBody>
      </p:sp>
      <p:sp>
        <p:nvSpPr>
          <p:cNvPr id="332803" name="Rectangle 3"/>
          <p:cNvSpPr>
            <a:spLocks noGrp="1" noChangeArrowheads="1"/>
          </p:cNvSpPr>
          <p:nvPr>
            <p:ph type="body" idx="1"/>
          </p:nvPr>
        </p:nvSpPr>
        <p:spPr/>
        <p:txBody>
          <a:bodyPr/>
          <a:lstStyle/>
          <a:p>
            <a:pPr>
              <a:lnSpc>
                <a:spcPct val="90000"/>
              </a:lnSpc>
            </a:pPr>
            <a:r>
              <a:rPr lang="en-US" i="1">
                <a:latin typeface="Times New Roman" pitchFamily="18" charset="0"/>
                <a:cs typeface="Times New Roman" pitchFamily="18" charset="0"/>
              </a:rPr>
              <a:t>I have been where these meetings may sing two songs for thirty minutes until they get on a high and call that worship.</a:t>
            </a:r>
          </a:p>
          <a:p>
            <a:pPr>
              <a:lnSpc>
                <a:spcPct val="90000"/>
              </a:lnSpc>
            </a:pPr>
            <a:r>
              <a:rPr lang="en-US" i="1">
                <a:latin typeface="Times New Roman" pitchFamily="18" charset="0"/>
                <a:cs typeface="Times New Roman" pitchFamily="18" charset="0"/>
              </a:rPr>
              <a:t>I have been where these meetings say they are not ritualistic, and, yet</a:t>
            </a:r>
          </a:p>
          <a:p>
            <a:pPr lvl="1">
              <a:lnSpc>
                <a:spcPct val="90000"/>
              </a:lnSpc>
            </a:pPr>
            <a:r>
              <a:rPr lang="en-US" i="1">
                <a:latin typeface="Times New Roman" pitchFamily="18" charset="0"/>
                <a:cs typeface="Times New Roman" pitchFamily="18" charset="0"/>
              </a:rPr>
              <a:t>Those two songs have been orchestrated</a:t>
            </a:r>
          </a:p>
          <a:p>
            <a:pPr lvl="1">
              <a:lnSpc>
                <a:spcPct val="90000"/>
              </a:lnSpc>
            </a:pPr>
            <a:r>
              <a:rPr lang="en-US" i="1">
                <a:latin typeface="Times New Roman" pitchFamily="18" charset="0"/>
                <a:cs typeface="Times New Roman" pitchFamily="18" charset="0"/>
              </a:rPr>
              <a:t>They know when the next song is to be performed</a:t>
            </a:r>
          </a:p>
          <a:p>
            <a:pPr lvl="1">
              <a:lnSpc>
                <a:spcPct val="90000"/>
              </a:lnSpc>
            </a:pPr>
            <a:r>
              <a:rPr lang="en-US" i="1">
                <a:latin typeface="Times New Roman" pitchFamily="18" charset="0"/>
                <a:cs typeface="Times New Roman" pitchFamily="18" charset="0"/>
              </a:rPr>
              <a:t>They know what the next song is and how it is to be performed</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p:txBody>
          <a:bodyPr/>
          <a:lstStyle/>
          <a:p>
            <a:endParaRPr lang="en-US"/>
          </a:p>
        </p:txBody>
      </p:sp>
      <p:sp>
        <p:nvSpPr>
          <p:cNvPr id="333827" name="Rectangle 3"/>
          <p:cNvSpPr>
            <a:spLocks noGrp="1" noChangeArrowheads="1"/>
          </p:cNvSpPr>
          <p:nvPr>
            <p:ph type="body" idx="1"/>
          </p:nvPr>
        </p:nvSpPr>
        <p:spPr/>
        <p:txBody>
          <a:bodyPr/>
          <a:lstStyle/>
          <a:p>
            <a:r>
              <a:rPr lang="en-US" i="1">
                <a:latin typeface="Times New Roman" pitchFamily="18" charset="0"/>
                <a:cs typeface="Times New Roman" pitchFamily="18" charset="0"/>
              </a:rPr>
              <a:t>Jesus Christ wants our heart</a:t>
            </a:r>
          </a:p>
          <a:p>
            <a:r>
              <a:rPr lang="en-US" i="1">
                <a:latin typeface="Times New Roman" pitchFamily="18" charset="0"/>
                <a:cs typeface="Times New Roman" pitchFamily="18" charset="0"/>
              </a:rPr>
              <a:t>Jesus Christ wants worship	</a:t>
            </a:r>
          </a:p>
          <a:p>
            <a:pPr lvl="1"/>
            <a:r>
              <a:rPr lang="en-US" i="1">
                <a:latin typeface="Times New Roman" pitchFamily="18" charset="0"/>
                <a:cs typeface="Times New Roman" pitchFamily="18" charset="0"/>
              </a:rPr>
              <a:t>All honor and glory is due to His Holy Name</a:t>
            </a:r>
          </a:p>
          <a:p>
            <a:r>
              <a:rPr lang="en-US" i="1">
                <a:latin typeface="Times New Roman" pitchFamily="18" charset="0"/>
                <a:cs typeface="Times New Roman" pitchFamily="18" charset="0"/>
              </a:rPr>
              <a:t>He is Holy God</a:t>
            </a:r>
          </a:p>
          <a:p>
            <a:pPr lvl="1"/>
            <a:r>
              <a:rPr lang="en-US" i="1">
                <a:latin typeface="Times New Roman" pitchFamily="18" charset="0"/>
                <a:cs typeface="Times New Roman" pitchFamily="18" charset="0"/>
              </a:rPr>
              <a:t>He is to be feared</a:t>
            </a:r>
          </a:p>
          <a:p>
            <a:pPr lvl="1"/>
            <a:r>
              <a:rPr lang="en-US" i="1">
                <a:latin typeface="Times New Roman" pitchFamily="18" charset="0"/>
                <a:cs typeface="Times New Roman" pitchFamily="18" charset="0"/>
              </a:rPr>
              <a:t>He is to be worshiped</a:t>
            </a:r>
          </a:p>
          <a:p>
            <a:pPr lvl="1"/>
            <a:r>
              <a:rPr lang="en-US" i="1">
                <a:latin typeface="Times New Roman" pitchFamily="18" charset="0"/>
                <a:cs typeface="Times New Roman" pitchFamily="18" charset="0"/>
              </a:rPr>
              <a:t>He is to be adored</a:t>
            </a:r>
          </a:p>
          <a:p>
            <a:pPr lvl="1"/>
            <a:r>
              <a:rPr lang="en-US" i="1">
                <a:latin typeface="Times New Roman" pitchFamily="18" charset="0"/>
                <a:cs typeface="Times New Roman" pitchFamily="18" charset="0"/>
              </a:rPr>
              <a:t>He is to be revered</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title"/>
          </p:nvPr>
        </p:nvSpPr>
        <p:spPr/>
        <p:txBody>
          <a:bodyPr/>
          <a:lstStyle/>
          <a:p>
            <a:endParaRPr lang="en-US"/>
          </a:p>
        </p:txBody>
      </p:sp>
      <p:sp>
        <p:nvSpPr>
          <p:cNvPr id="334851" name="Rectangle 3"/>
          <p:cNvSpPr>
            <a:spLocks noGrp="1" noChangeArrowheads="1"/>
          </p:cNvSpPr>
          <p:nvPr>
            <p:ph type="body" idx="1"/>
          </p:nvPr>
        </p:nvSpPr>
        <p:spPr/>
        <p:txBody>
          <a:bodyPr/>
          <a:lstStyle/>
          <a:p>
            <a:r>
              <a:rPr lang="en-US" i="1">
                <a:latin typeface="Times New Roman" pitchFamily="18" charset="0"/>
                <a:cs typeface="Times New Roman" pitchFamily="18" charset="0"/>
              </a:rPr>
              <a:t>We are called to be a holy people</a:t>
            </a:r>
          </a:p>
          <a:p>
            <a:pPr lvl="1"/>
            <a:r>
              <a:rPr lang="en-US" i="1">
                <a:latin typeface="Times New Roman" pitchFamily="18" charset="0"/>
                <a:cs typeface="Times New Roman" pitchFamily="18" charset="0"/>
              </a:rPr>
              <a:t>Exodus 19.6</a:t>
            </a:r>
          </a:p>
          <a:p>
            <a:pPr lvl="1"/>
            <a:r>
              <a:rPr lang="en-US" i="1">
                <a:latin typeface="Times New Roman" pitchFamily="18" charset="0"/>
                <a:cs typeface="Times New Roman" pitchFamily="18" charset="0"/>
              </a:rPr>
              <a:t>I Peter 2.9</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p:txBody>
          <a:bodyPr/>
          <a:lstStyle/>
          <a:p>
            <a:endParaRPr lang="en-US"/>
          </a:p>
        </p:txBody>
      </p:sp>
      <p:sp>
        <p:nvSpPr>
          <p:cNvPr id="330755" name="Rectangle 3"/>
          <p:cNvSpPr>
            <a:spLocks noGrp="1" noChangeArrowheads="1"/>
          </p:cNvSpPr>
          <p:nvPr>
            <p:ph type="body" idx="1"/>
          </p:nvPr>
        </p:nvSpPr>
        <p:spPr/>
        <p:txBody>
          <a:bodyPr/>
          <a:lstStyle/>
          <a:p>
            <a:pPr>
              <a:lnSpc>
                <a:spcPct val="90000"/>
              </a:lnSpc>
            </a:pPr>
            <a:r>
              <a:rPr lang="en-US" sz="2400" i="1">
                <a:latin typeface="Times New Roman" pitchFamily="18" charset="0"/>
                <a:cs typeface="Times New Roman" pitchFamily="18" charset="0"/>
              </a:rPr>
              <a:t>One cannot listen to the Good Shepherd, Jesus Christ – if they are screaming and carrying on and too busy into their own body and what they feel.</a:t>
            </a:r>
          </a:p>
          <a:p>
            <a:pPr>
              <a:lnSpc>
                <a:spcPct val="90000"/>
              </a:lnSpc>
            </a:pPr>
            <a:r>
              <a:rPr lang="en-US" sz="2400" i="1">
                <a:latin typeface="Times New Roman" pitchFamily="18" charset="0"/>
                <a:cs typeface="Times New Roman" pitchFamily="18" charset="0"/>
              </a:rPr>
              <a:t>No valleys: No mountains</a:t>
            </a:r>
          </a:p>
          <a:p>
            <a:pPr>
              <a:lnSpc>
                <a:spcPct val="90000"/>
              </a:lnSpc>
            </a:pPr>
            <a:r>
              <a:rPr lang="en-US" sz="2400" i="1">
                <a:latin typeface="Times New Roman" pitchFamily="18" charset="0"/>
                <a:cs typeface="Times New Roman" pitchFamily="18" charset="0"/>
              </a:rPr>
              <a:t>Why is it church leaders keep their people busy during their meetings and entertain them?</a:t>
            </a:r>
          </a:p>
          <a:p>
            <a:pPr lvl="1">
              <a:lnSpc>
                <a:spcPct val="90000"/>
              </a:lnSpc>
            </a:pPr>
            <a:r>
              <a:rPr lang="en-US" sz="2000" i="1">
                <a:latin typeface="Times New Roman" pitchFamily="18" charset="0"/>
                <a:cs typeface="Times New Roman" pitchFamily="18" charset="0"/>
              </a:rPr>
              <a:t>Is it because they do not know Jesus Christ</a:t>
            </a:r>
          </a:p>
          <a:p>
            <a:pPr lvl="1">
              <a:lnSpc>
                <a:spcPct val="90000"/>
              </a:lnSpc>
            </a:pPr>
            <a:r>
              <a:rPr lang="en-US" sz="2000" i="1">
                <a:latin typeface="Times New Roman" pitchFamily="18" charset="0"/>
                <a:cs typeface="Times New Roman" pitchFamily="18" charset="0"/>
              </a:rPr>
              <a:t>Is it because they are afraid they cannot make their meetings memorable, and, therefore – keep their jobs as the leader</a:t>
            </a:r>
          </a:p>
          <a:p>
            <a:pPr lvl="1">
              <a:lnSpc>
                <a:spcPct val="90000"/>
              </a:lnSpc>
            </a:pPr>
            <a:r>
              <a:rPr lang="en-US" sz="2000" i="1">
                <a:latin typeface="Times New Roman" pitchFamily="18" charset="0"/>
                <a:cs typeface="Times New Roman" pitchFamily="18" charset="0"/>
              </a:rPr>
              <a:t>Is it because the Lord Jesus Christ is not head of their meeting</a:t>
            </a:r>
          </a:p>
          <a:p>
            <a:pPr lvl="1">
              <a:lnSpc>
                <a:spcPct val="90000"/>
              </a:lnSpc>
            </a:pPr>
            <a:r>
              <a:rPr lang="en-US" sz="2000" i="1">
                <a:latin typeface="Times New Roman" pitchFamily="18" charset="0"/>
                <a:cs typeface="Times New Roman" pitchFamily="18" charset="0"/>
              </a:rPr>
              <a:t>Is it because they do not want the Lord Jesus to be present</a:t>
            </a:r>
          </a:p>
          <a:p>
            <a:pPr lvl="1">
              <a:lnSpc>
                <a:spcPct val="90000"/>
              </a:lnSpc>
            </a:pPr>
            <a:r>
              <a:rPr lang="en-US" sz="2000" i="1">
                <a:latin typeface="Times New Roman" pitchFamily="18" charset="0"/>
                <a:cs typeface="Times New Roman" pitchFamily="18" charset="0"/>
              </a:rPr>
              <a:t>Is it because they do not want to hear what the Lord Jesus has to say</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p:txBody>
          <a:bodyPr/>
          <a:lstStyle/>
          <a:p>
            <a:endParaRPr lang="en-US"/>
          </a:p>
        </p:txBody>
      </p:sp>
      <p:sp>
        <p:nvSpPr>
          <p:cNvPr id="331779" name="Rectangle 3"/>
          <p:cNvSpPr>
            <a:spLocks noGrp="1" noChangeArrowheads="1"/>
          </p:cNvSpPr>
          <p:nvPr>
            <p:ph type="body" idx="1"/>
          </p:nvPr>
        </p:nvSpPr>
        <p:spPr>
          <a:xfrm>
            <a:off x="457200" y="2286000"/>
            <a:ext cx="8229600" cy="3840163"/>
          </a:xfrm>
        </p:spPr>
        <p:txBody>
          <a:bodyPr/>
          <a:lstStyle/>
          <a:p>
            <a:r>
              <a:rPr lang="en-US" i="1">
                <a:latin typeface="Times New Roman" pitchFamily="18" charset="0"/>
                <a:cs typeface="Times New Roman" pitchFamily="18" charset="0"/>
              </a:rPr>
              <a:t>Go to the worship room to know more about coming into the presence of the Lord God Almighty in Jesus Christ</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p:txBody>
          <a:bodyPr/>
          <a:lstStyle/>
          <a:p>
            <a:r>
              <a:rPr lang="en-US" sz="4000" i="1">
                <a:latin typeface="Times New Roman" pitchFamily="18" charset="0"/>
                <a:cs typeface="Times New Roman" pitchFamily="18" charset="0"/>
              </a:rPr>
              <a:t>David Danced Before the Lord – </a:t>
            </a:r>
            <a:br>
              <a:rPr lang="en-US" sz="4000" i="1">
                <a:latin typeface="Times New Roman" pitchFamily="18" charset="0"/>
                <a:cs typeface="Times New Roman" pitchFamily="18" charset="0"/>
              </a:rPr>
            </a:br>
            <a:r>
              <a:rPr lang="en-US" sz="2800" i="1">
                <a:latin typeface="Times New Roman" pitchFamily="18" charset="0"/>
                <a:cs typeface="Times New Roman" pitchFamily="18" charset="0"/>
              </a:rPr>
              <a:t>II Samuel 6.13-19</a:t>
            </a:r>
          </a:p>
        </p:txBody>
      </p:sp>
      <p:sp>
        <p:nvSpPr>
          <p:cNvPr id="326659" name="Rectangle 3"/>
          <p:cNvSpPr>
            <a:spLocks noGrp="1" noChangeArrowheads="1"/>
          </p:cNvSpPr>
          <p:nvPr>
            <p:ph type="body" idx="1"/>
          </p:nvPr>
        </p:nvSpPr>
        <p:spPr>
          <a:xfrm>
            <a:off x="457200" y="1752600"/>
            <a:ext cx="8229600" cy="4876800"/>
          </a:xfrm>
        </p:spPr>
        <p:txBody>
          <a:bodyPr/>
          <a:lstStyle/>
          <a:p>
            <a:pPr>
              <a:lnSpc>
                <a:spcPct val="80000"/>
              </a:lnSpc>
            </a:pPr>
            <a:r>
              <a:rPr lang="en-US" sz="2000" i="1">
                <a:latin typeface="Times New Roman" pitchFamily="18" charset="0"/>
                <a:cs typeface="Times New Roman" pitchFamily="18" charset="0"/>
              </a:rPr>
              <a:t>And it was [so], that when they that bare the ark of the LORD had gone six paces, he sacrificed oxen and fatlings. </a:t>
            </a:r>
          </a:p>
          <a:p>
            <a:pPr>
              <a:lnSpc>
                <a:spcPct val="80000"/>
              </a:lnSpc>
            </a:pPr>
            <a:r>
              <a:rPr lang="en-US" sz="2000" i="1">
                <a:latin typeface="Times New Roman" pitchFamily="18" charset="0"/>
                <a:cs typeface="Times New Roman" pitchFamily="18" charset="0"/>
              </a:rPr>
              <a:t>And David danced before the LORD with all [his] might; and David [was] girded with a linen ephod. </a:t>
            </a:r>
          </a:p>
          <a:p>
            <a:pPr>
              <a:lnSpc>
                <a:spcPct val="80000"/>
              </a:lnSpc>
            </a:pPr>
            <a:r>
              <a:rPr lang="en-US" sz="2000" i="1">
                <a:latin typeface="Times New Roman" pitchFamily="18" charset="0"/>
                <a:cs typeface="Times New Roman" pitchFamily="18" charset="0"/>
              </a:rPr>
              <a:t>So David and all the house of Israel brought up the ark of the LORD with shouting, and with the sound of the trumpet. </a:t>
            </a:r>
          </a:p>
          <a:p>
            <a:pPr>
              <a:lnSpc>
                <a:spcPct val="80000"/>
              </a:lnSpc>
            </a:pPr>
            <a:r>
              <a:rPr lang="en-US" sz="2000" i="1">
                <a:latin typeface="Times New Roman" pitchFamily="18" charset="0"/>
                <a:cs typeface="Times New Roman" pitchFamily="18" charset="0"/>
              </a:rPr>
              <a:t>And as the ark of the LORD came into the city of David, Michal Saul's daughter looked through a window, and saw king David leaping and dancing before the LORD; and she despised him in her heart. </a:t>
            </a:r>
          </a:p>
          <a:p>
            <a:pPr>
              <a:lnSpc>
                <a:spcPct val="80000"/>
              </a:lnSpc>
            </a:pPr>
            <a:r>
              <a:rPr lang="en-US" sz="2000" i="1">
                <a:latin typeface="Times New Roman" pitchFamily="18" charset="0"/>
                <a:cs typeface="Times New Roman" pitchFamily="18" charset="0"/>
              </a:rPr>
              <a:t>And they brought in the ark of the LORD, and set it in his place, in the midst of the tabernacle that David had pitched for it: and David offered burnt offerings and peace offerings before the LORD. </a:t>
            </a:r>
          </a:p>
          <a:p>
            <a:pPr>
              <a:lnSpc>
                <a:spcPct val="80000"/>
              </a:lnSpc>
            </a:pPr>
            <a:r>
              <a:rPr lang="en-US" sz="2000" i="1">
                <a:latin typeface="Times New Roman" pitchFamily="18" charset="0"/>
                <a:cs typeface="Times New Roman" pitchFamily="18" charset="0"/>
              </a:rPr>
              <a:t>And as soon as David had made an end of offering burnt offerings and peace offerings, he blessed the people in the name of the LORD of hosts. </a:t>
            </a:r>
          </a:p>
          <a:p>
            <a:pPr>
              <a:lnSpc>
                <a:spcPct val="80000"/>
              </a:lnSpc>
            </a:pPr>
            <a:r>
              <a:rPr lang="en-US" sz="2000" i="1">
                <a:latin typeface="Times New Roman" pitchFamily="18" charset="0"/>
                <a:cs typeface="Times New Roman" pitchFamily="18" charset="0"/>
              </a:rPr>
              <a:t>And he dealt among all the people, [even] among the whole multitude of Israel, as well to the women as men, to every one a cake of bread, and a good piece [of flesh], and a flagon [of wine]. So all the people departed every one to his house.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Psalm 63</a:t>
            </a:r>
            <a:endParaRPr lang="en-US"/>
          </a:p>
        </p:txBody>
      </p:sp>
      <p:sp>
        <p:nvSpPr>
          <p:cNvPr id="3" name="Content Placeholder 2"/>
          <p:cNvSpPr>
            <a:spLocks noGrp="1"/>
          </p:cNvSpPr>
          <p:nvPr>
            <p:ph idx="1"/>
          </p:nvPr>
        </p:nvSpPr>
        <p:spPr/>
        <p:txBody>
          <a:bodyPr/>
          <a:lstStyle/>
          <a:p>
            <a:r>
              <a:rPr lang="en-US" b="1" dirty="0" err="1" smtClean="0"/>
              <a:t>Psa</a:t>
            </a:r>
            <a:r>
              <a:rPr lang="en-US" b="1" dirty="0" smtClean="0"/>
              <a:t> 63:1  &lt;A Psalm of David, when he was in the wilderness of Judah.&gt; O God, thou </a:t>
            </a:r>
            <a:r>
              <a:rPr lang="en-US" b="1" i="1" dirty="0" smtClean="0"/>
              <a:t>[art] my God; early will I seek thee: my soul </a:t>
            </a:r>
            <a:r>
              <a:rPr lang="en-US" b="1" i="1" dirty="0" err="1" smtClean="0"/>
              <a:t>thirsteth</a:t>
            </a:r>
            <a:r>
              <a:rPr lang="en-US" b="1" i="1" dirty="0" smtClean="0"/>
              <a:t> for thee, my flesh </a:t>
            </a:r>
            <a:r>
              <a:rPr lang="en-US" b="1" i="1" dirty="0" err="1" smtClean="0"/>
              <a:t>longeth</a:t>
            </a:r>
            <a:r>
              <a:rPr lang="en-US" b="1" i="1" dirty="0" smtClean="0"/>
              <a:t> for thee in a dry and thirsty land, where no water is; </a:t>
            </a:r>
          </a:p>
          <a:p>
            <a:r>
              <a:rPr lang="en-US" dirty="0" err="1" smtClean="0"/>
              <a:t>Psa</a:t>
            </a:r>
            <a:r>
              <a:rPr lang="en-US" dirty="0" smtClean="0"/>
              <a:t> 63:2  To see thy power and thy glory, so </a:t>
            </a:r>
            <a:r>
              <a:rPr lang="en-US" i="1" dirty="0" smtClean="0"/>
              <a:t>[as] I have seen thee in the sanctuary. </a:t>
            </a:r>
          </a:p>
          <a:p>
            <a:r>
              <a:rPr lang="en-US" dirty="0" err="1" smtClean="0"/>
              <a:t>Psa</a:t>
            </a:r>
            <a:r>
              <a:rPr lang="en-US" dirty="0" smtClean="0"/>
              <a:t> 63:3  Because thy </a:t>
            </a:r>
            <a:r>
              <a:rPr lang="en-US" dirty="0" err="1" smtClean="0"/>
              <a:t>lovingkindness</a:t>
            </a:r>
            <a:r>
              <a:rPr lang="en-US" dirty="0" smtClean="0"/>
              <a:t> </a:t>
            </a:r>
            <a:r>
              <a:rPr lang="en-US" i="1" dirty="0" smtClean="0"/>
              <a:t>[is] better than life, my lips shall praise thee. </a:t>
            </a:r>
          </a:p>
          <a:p>
            <a:r>
              <a:rPr lang="en-US" dirty="0" err="1" smtClean="0"/>
              <a:t>Psa</a:t>
            </a:r>
            <a:r>
              <a:rPr lang="en-US" dirty="0" smtClean="0"/>
              <a:t> 63:4  Thus will I bless thee while I live: I will lift up my hands in thy name. </a:t>
            </a:r>
          </a:p>
          <a:p>
            <a:r>
              <a:rPr lang="en-US" dirty="0" err="1" smtClean="0"/>
              <a:t>Psa</a:t>
            </a:r>
            <a:r>
              <a:rPr lang="en-US" dirty="0" smtClean="0"/>
              <a:t> 63:5  My soul shall be satisfied as </a:t>
            </a:r>
            <a:r>
              <a:rPr lang="en-US" i="1" dirty="0" smtClean="0"/>
              <a:t>[with] marrow and fatness; and my mouth shall praise [thee] with joyful lips: </a:t>
            </a:r>
          </a:p>
          <a:p>
            <a:r>
              <a:rPr lang="en-US" dirty="0" err="1" smtClean="0"/>
              <a:t>Psa</a:t>
            </a:r>
            <a:r>
              <a:rPr lang="en-US" dirty="0" smtClean="0"/>
              <a:t> 63:6  When I remember thee upon my bed, </a:t>
            </a:r>
            <a:r>
              <a:rPr lang="en-US" i="1" dirty="0" smtClean="0"/>
              <a:t>[and] meditate on thee in the [night] watches. </a:t>
            </a:r>
          </a:p>
          <a:p>
            <a:r>
              <a:rPr lang="en-US" dirty="0" err="1" smtClean="0"/>
              <a:t>Psa</a:t>
            </a:r>
            <a:r>
              <a:rPr lang="en-US" dirty="0" smtClean="0"/>
              <a:t> 63:7  Because thou hast been my help, therefore in the shadow of thy wings will I rejoice. </a:t>
            </a:r>
          </a:p>
          <a:p>
            <a:r>
              <a:rPr lang="en-US" dirty="0" err="1" smtClean="0"/>
              <a:t>Psa</a:t>
            </a:r>
            <a:r>
              <a:rPr lang="en-US" dirty="0" smtClean="0"/>
              <a:t> 63:8  My soul </a:t>
            </a:r>
            <a:r>
              <a:rPr lang="en-US" dirty="0" err="1" smtClean="0"/>
              <a:t>followeth</a:t>
            </a:r>
            <a:r>
              <a:rPr lang="en-US" dirty="0" smtClean="0"/>
              <a:t> hard after thee: thy right hand </a:t>
            </a:r>
            <a:r>
              <a:rPr lang="en-US" dirty="0" err="1" smtClean="0"/>
              <a:t>upholdeth</a:t>
            </a:r>
            <a:r>
              <a:rPr lang="en-US" dirty="0" smtClean="0"/>
              <a:t> me. </a:t>
            </a:r>
          </a:p>
          <a:p>
            <a:r>
              <a:rPr lang="en-US" dirty="0" err="1" smtClean="0"/>
              <a:t>Psa</a:t>
            </a:r>
            <a:r>
              <a:rPr lang="en-US" dirty="0" smtClean="0"/>
              <a:t> 63:9  But those </a:t>
            </a:r>
            <a:r>
              <a:rPr lang="en-US" i="1" dirty="0" smtClean="0"/>
              <a:t>[that] seek my soul, to destroy [it], shall go into the lower parts of the earth. </a:t>
            </a:r>
          </a:p>
          <a:p>
            <a:r>
              <a:rPr lang="en-US" dirty="0" err="1" smtClean="0"/>
              <a:t>Psa</a:t>
            </a:r>
            <a:r>
              <a:rPr lang="en-US" dirty="0" smtClean="0"/>
              <a:t> 63:10  They shall fall by the sword: they shall be a portion for foxes. </a:t>
            </a:r>
          </a:p>
          <a:p>
            <a:r>
              <a:rPr lang="en-US" dirty="0" err="1" smtClean="0"/>
              <a:t>Psa</a:t>
            </a:r>
            <a:r>
              <a:rPr lang="en-US" dirty="0" smtClean="0"/>
              <a:t> 63:11  But the king shall rejoice in God; every one that </a:t>
            </a:r>
            <a:r>
              <a:rPr lang="en-US" dirty="0" err="1" smtClean="0"/>
              <a:t>sweareth</a:t>
            </a:r>
            <a:r>
              <a:rPr lang="en-US" dirty="0" smtClean="0"/>
              <a:t> by him shall glory: but the mouth of them that speak lies shall be stopped.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en-US" i="1" dirty="0" smtClean="0">
                <a:latin typeface="Times New Roman" pitchFamily="18" charset="0"/>
                <a:cs typeface="Times New Roman" pitchFamily="18" charset="0"/>
              </a:rPr>
              <a:t>Nave’s Topical Bible</a:t>
            </a:r>
            <a:endParaRPr lang="en-US" i="1" dirty="0">
              <a:latin typeface="Times New Roman" pitchFamily="18" charset="0"/>
              <a:cs typeface="Times New Roman" pitchFamily="18" charset="0"/>
            </a:endParaRPr>
          </a:p>
        </p:txBody>
      </p:sp>
      <p:sp>
        <p:nvSpPr>
          <p:cNvPr id="293891" name="Rectangle 3"/>
          <p:cNvSpPr>
            <a:spLocks noGrp="1" noChangeArrowheads="1"/>
          </p:cNvSpPr>
          <p:nvPr>
            <p:ph type="body" idx="1"/>
          </p:nvPr>
        </p:nvSpPr>
        <p:spPr/>
        <p:txBody>
          <a:bodyPr/>
          <a:lstStyle/>
          <a:p>
            <a:pPr>
              <a:lnSpc>
                <a:spcPct val="80000"/>
              </a:lnSpc>
            </a:pPr>
            <a:r>
              <a:rPr lang="en-US" sz="3000" b="1" dirty="0">
                <a:latin typeface="Times New Roman" pitchFamily="18" charset="0"/>
                <a:cs typeface="Times New Roman" pitchFamily="18" charset="0"/>
              </a:rPr>
              <a:t>Praise</a:t>
            </a:r>
            <a:endParaRPr lang="en-US" sz="3000" dirty="0">
              <a:latin typeface="Times New Roman" pitchFamily="18" charset="0"/>
              <a:cs typeface="Times New Roman" pitchFamily="18" charset="0"/>
            </a:endParaRPr>
          </a:p>
          <a:p>
            <a:pPr>
              <a:lnSpc>
                <a:spcPct val="80000"/>
              </a:lnSpc>
            </a:pPr>
            <a:r>
              <a:rPr lang="en-US" sz="3000" b="1" dirty="0">
                <a:latin typeface="Times New Roman" pitchFamily="18" charset="0"/>
                <a:cs typeface="Times New Roman" pitchFamily="18" charset="0"/>
              </a:rPr>
              <a:t>Song of Moses, after the passage of the Red Sea</a:t>
            </a:r>
          </a:p>
          <a:p>
            <a:pPr lvl="1">
              <a:lnSpc>
                <a:spcPct val="80000"/>
              </a:lnSpc>
            </a:pPr>
            <a:r>
              <a:rPr lang="en-US" sz="3000" dirty="0">
                <a:latin typeface="Times New Roman" pitchFamily="18" charset="0"/>
                <a:cs typeface="Times New Roman" pitchFamily="18" charset="0"/>
              </a:rPr>
              <a:t>Ex 15:1-19</a:t>
            </a:r>
          </a:p>
          <a:p>
            <a:pPr>
              <a:lnSpc>
                <a:spcPct val="80000"/>
              </a:lnSpc>
            </a:pPr>
            <a:r>
              <a:rPr lang="en-US" sz="3000" b="1" dirty="0">
                <a:latin typeface="Times New Roman" pitchFamily="18" charset="0"/>
                <a:cs typeface="Times New Roman" pitchFamily="18" charset="0"/>
              </a:rPr>
              <a:t>Song of Miriam</a:t>
            </a:r>
          </a:p>
          <a:p>
            <a:pPr lvl="1">
              <a:lnSpc>
                <a:spcPct val="80000"/>
              </a:lnSpc>
            </a:pPr>
            <a:r>
              <a:rPr lang="en-US" sz="3000" u="sng" dirty="0">
                <a:latin typeface="Times New Roman" pitchFamily="18" charset="0"/>
                <a:cs typeface="Times New Roman" pitchFamily="18" charset="0"/>
              </a:rPr>
              <a:t>Exo_15:21</a:t>
            </a:r>
            <a:endParaRPr lang="en-US" sz="3000" dirty="0">
              <a:latin typeface="Times New Roman" pitchFamily="18" charset="0"/>
              <a:cs typeface="Times New Roman" pitchFamily="18" charset="0"/>
            </a:endParaRPr>
          </a:p>
          <a:p>
            <a:pPr>
              <a:lnSpc>
                <a:spcPct val="80000"/>
              </a:lnSpc>
            </a:pPr>
            <a:r>
              <a:rPr lang="en-US" sz="3000" b="1" dirty="0">
                <a:latin typeface="Times New Roman" pitchFamily="18" charset="0"/>
                <a:cs typeface="Times New Roman" pitchFamily="18" charset="0"/>
              </a:rPr>
              <a:t>Song of Deborah, after defeating the Canaanites</a:t>
            </a:r>
          </a:p>
          <a:p>
            <a:pPr lvl="1">
              <a:lnSpc>
                <a:spcPct val="80000"/>
              </a:lnSpc>
            </a:pPr>
            <a:r>
              <a:rPr lang="en-US" sz="3000" dirty="0" err="1">
                <a:latin typeface="Times New Roman" pitchFamily="18" charset="0"/>
                <a:cs typeface="Times New Roman" pitchFamily="18" charset="0"/>
              </a:rPr>
              <a:t>Judg</a:t>
            </a:r>
            <a:r>
              <a:rPr lang="en-US" sz="3000" dirty="0">
                <a:latin typeface="Times New Roman" pitchFamily="18" charset="0"/>
                <a:cs typeface="Times New Roman" pitchFamily="18" charset="0"/>
              </a:rPr>
              <a:t> 5</a:t>
            </a:r>
          </a:p>
          <a:p>
            <a:pPr>
              <a:lnSpc>
                <a:spcPct val="80000"/>
              </a:lnSpc>
            </a:pPr>
            <a:r>
              <a:rPr lang="en-US" sz="3000" b="1" dirty="0">
                <a:latin typeface="Times New Roman" pitchFamily="18" charset="0"/>
                <a:cs typeface="Times New Roman" pitchFamily="18" charset="0"/>
              </a:rPr>
              <a:t>Song of Hannah</a:t>
            </a:r>
          </a:p>
          <a:p>
            <a:pPr lvl="1">
              <a:lnSpc>
                <a:spcPct val="80000"/>
              </a:lnSpc>
            </a:pPr>
            <a:r>
              <a:rPr lang="en-US" sz="3000" u="sng" dirty="0" smtClean="0">
                <a:latin typeface="Times New Roman" pitchFamily="18" charset="0"/>
                <a:cs typeface="Times New Roman" pitchFamily="18" charset="0"/>
              </a:rPr>
              <a:t>1Sa_2:1-10</a:t>
            </a:r>
            <a:endParaRPr lang="en-US" sz="3000" dirty="0">
              <a:latin typeface="Times New Roman" pitchFamily="18" charset="0"/>
              <a:cs typeface="Times New Roman" pitchFamily="18" charset="0"/>
            </a:endParaRP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1135</TotalTime>
  <Words>8619</Words>
  <Application>Microsoft Office PowerPoint</Application>
  <PresentationFormat>On-screen Show (4:3)</PresentationFormat>
  <Paragraphs>703</Paragraphs>
  <Slides>88</Slides>
  <Notes>0</Notes>
  <HiddenSlides>0</HiddenSlides>
  <MMClips>0</MMClips>
  <ScaleCrop>false</ScaleCrop>
  <HeadingPairs>
    <vt:vector size="4" baseType="variant">
      <vt:variant>
        <vt:lpstr>Theme</vt:lpstr>
      </vt:variant>
      <vt:variant>
        <vt:i4>2</vt:i4>
      </vt:variant>
      <vt:variant>
        <vt:lpstr>Slide Titles</vt:lpstr>
      </vt:variant>
      <vt:variant>
        <vt:i4>88</vt:i4>
      </vt:variant>
    </vt:vector>
  </HeadingPairs>
  <TitlesOfParts>
    <vt:vector size="90" baseType="lpstr">
      <vt:lpstr>Default Design</vt:lpstr>
      <vt:lpstr>Concourse</vt:lpstr>
      <vt:lpstr>The Good Shepherd Ministry Psalm 23   </vt:lpstr>
      <vt:lpstr>The Good Shepherd Ministry Psalm 23</vt:lpstr>
      <vt:lpstr>The Good Shepherd Ministry Psalm 23</vt:lpstr>
      <vt:lpstr>Praise  </vt:lpstr>
      <vt:lpstr>Webster’s 1828 Dictionary</vt:lpstr>
      <vt:lpstr>Webster’s 1828 Dictionary cont.</vt:lpstr>
      <vt:lpstr>Webster’s 1828 Dictionary cont.</vt:lpstr>
      <vt:lpstr>Webster’s 1828 Dictionary cont.</vt:lpstr>
      <vt:lpstr>Nave’s Topical Bible</vt:lpstr>
      <vt:lpstr>Nave’s Topical Bible cont.</vt:lpstr>
      <vt:lpstr>Nave’s Topical Bible cont.</vt:lpstr>
      <vt:lpstr>Nave’s Topical Bible cont.</vt:lpstr>
      <vt:lpstr>Nave’s Topical Bible cont.</vt:lpstr>
      <vt:lpstr>International Standard Bible Encyclopedia</vt:lpstr>
      <vt:lpstr>International Standard Bible Encyclopedia cont.</vt:lpstr>
      <vt:lpstr>International Standard Bible Encyclopedia cont.</vt:lpstr>
      <vt:lpstr>International Standard Bible Encyclopedia cont.</vt:lpstr>
      <vt:lpstr>International Standard Bible Encyclopedia cont.</vt:lpstr>
      <vt:lpstr>International Standard Bible Encyclopedia cont.</vt:lpstr>
      <vt:lpstr>International Standard Bible Encyclopedia cont.</vt:lpstr>
      <vt:lpstr>International Standard Bible Encyclopedia cont.</vt:lpstr>
      <vt:lpstr>International Standard Bible Encyclopedia cont.</vt:lpstr>
      <vt:lpstr>R. A. Torrey’s New Topical Textbook</vt:lpstr>
      <vt:lpstr>R. A. Torrey’s New Topical Textbook cont.</vt:lpstr>
      <vt:lpstr>R. A. Torrey’s New Topical Textbook cont.</vt:lpstr>
      <vt:lpstr>R. A. Torrey’s New Topical Textbook cont.</vt:lpstr>
      <vt:lpstr>R. A. Torrey’s New Topical Textbook cont.</vt:lpstr>
      <vt:lpstr>R. A. Torrey’s New Topical Textbook cont.</vt:lpstr>
      <vt:lpstr>R. A. Torrey’s New Topical Textbook cont.</vt:lpstr>
      <vt:lpstr>R. A. Torrey’s New Topical Textbook cont.</vt:lpstr>
      <vt:lpstr>R. A. Torrey’s New Topical Textbook cont.</vt:lpstr>
      <vt:lpstr>Healing Experience</vt:lpstr>
      <vt:lpstr>A chorus from years ago                                author unknown</vt:lpstr>
      <vt:lpstr>PowerPoint Presentation</vt:lpstr>
      <vt:lpstr>PowerPoint Presentation</vt:lpstr>
      <vt:lpstr>Praise</vt:lpstr>
      <vt:lpstr>Praise</vt:lpstr>
      <vt:lpstr>Praise</vt:lpstr>
      <vt:lpstr>Praise</vt:lpstr>
      <vt:lpstr>PowerPoint Presentation</vt:lpstr>
      <vt:lpstr>Psalm 21:13</vt:lpstr>
      <vt:lpstr>Brown-Driver-Brigg’s Hebrew Definitions</vt:lpstr>
      <vt:lpstr>Psalm 33:2</vt:lpstr>
      <vt:lpstr>Brown-Driver-Brigg’s Hebrew Definitions</vt:lpstr>
      <vt:lpstr>Brown-Driver-Brigg’s Hebrew Definitions cont.</vt:lpstr>
      <vt:lpstr>Strong’s Hebrew and Greek Dictionaries</vt:lpstr>
      <vt:lpstr>King James Concordance</vt:lpstr>
      <vt:lpstr>King James Concordance cont.</vt:lpstr>
      <vt:lpstr>King James Concordance cont.</vt:lpstr>
      <vt:lpstr>King James Concordance cont.</vt:lpstr>
      <vt:lpstr>II Chronicles 20.21-22</vt:lpstr>
      <vt:lpstr>Brown-Driver-Brigg’s Hebrew Definitions</vt:lpstr>
      <vt:lpstr>Psalm 136</vt:lpstr>
      <vt:lpstr>Psalm 136 cont</vt:lpstr>
      <vt:lpstr>Psalm 136 cont</vt:lpstr>
      <vt:lpstr>Praise</vt:lpstr>
      <vt:lpstr>Isaiah 6.1-8</vt:lpstr>
      <vt:lpstr>Praise</vt:lpstr>
      <vt:lpstr>Praise</vt:lpstr>
      <vt:lpstr>Luke 10.17-20</vt:lpstr>
      <vt:lpstr>Praise</vt:lpstr>
      <vt:lpstr>Luke 19.37-40</vt:lpstr>
      <vt:lpstr>Psalm 148</vt:lpstr>
      <vt:lpstr>Psalm 149</vt:lpstr>
      <vt:lpstr>Psalm 150</vt:lpstr>
      <vt:lpstr>Praise</vt:lpstr>
      <vt:lpstr>Daniel 3.13-18</vt:lpstr>
      <vt:lpstr>Praise</vt:lpstr>
      <vt:lpstr>Habakkuk 3.13-19</vt:lpstr>
      <vt:lpstr>Matthew 10.24-28, 38-39</vt:lpstr>
      <vt:lpstr>II Timothy 3.11-13</vt:lpstr>
      <vt:lpstr>II Corinthians 12.6-10</vt:lpstr>
      <vt:lpstr>Romans 15:11</vt:lpstr>
      <vt:lpstr>Strong’s Hebrew and Greek Dictionaries</vt:lpstr>
      <vt:lpstr>Thayer’s Greek Definitions</vt:lpstr>
      <vt:lpstr>King James Concordance</vt:lpstr>
      <vt:lpstr>King James Concordance</vt:lpstr>
      <vt:lpstr>Revelation 19.5  Webster</vt:lpstr>
      <vt:lpstr>I Peter 1.7; 4.11  Strong</vt:lpstr>
      <vt:lpstr>No Valleys – No Mountains</vt:lpstr>
      <vt:lpstr>PowerPoint Presentation</vt:lpstr>
      <vt:lpstr>PowerPoint Presentation</vt:lpstr>
      <vt:lpstr>PowerPoint Presentation</vt:lpstr>
      <vt:lpstr>PowerPoint Presentation</vt:lpstr>
      <vt:lpstr>PowerPoint Presentation</vt:lpstr>
      <vt:lpstr>PowerPoint Presentation</vt:lpstr>
      <vt:lpstr>David Danced Before the Lord –  II Samuel 6.13-19</vt:lpstr>
      <vt:lpstr>Psalm 63</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86</cp:revision>
  <dcterms:created xsi:type="dcterms:W3CDTF">2007-10-10T09:43:01Z</dcterms:created>
  <dcterms:modified xsi:type="dcterms:W3CDTF">2021-03-05T03:45:10Z</dcterms:modified>
</cp:coreProperties>
</file>